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3"/>
  </p:notesMasterIdLst>
  <p:sldIdLst>
    <p:sldId id="256" r:id="rId2"/>
    <p:sldId id="1214" r:id="rId3"/>
    <p:sldId id="1145" r:id="rId4"/>
    <p:sldId id="1209" r:id="rId5"/>
    <p:sldId id="1221" r:id="rId6"/>
    <p:sldId id="1212" r:id="rId7"/>
    <p:sldId id="1216" r:id="rId8"/>
    <p:sldId id="1217" r:id="rId9"/>
    <p:sldId id="1183" r:id="rId10"/>
    <p:sldId id="1210" r:id="rId11"/>
    <p:sldId id="1206" r:id="rId12"/>
    <p:sldId id="1219" r:id="rId13"/>
    <p:sldId id="1213" r:id="rId14"/>
    <p:sldId id="1207" r:id="rId15"/>
    <p:sldId id="1222" r:id="rId16"/>
    <p:sldId id="1220" r:id="rId17"/>
    <p:sldId id="1223" r:id="rId18"/>
    <p:sldId id="1208" r:id="rId19"/>
    <p:sldId id="1224" r:id="rId20"/>
    <p:sldId id="1225" r:id="rId21"/>
    <p:sldId id="1218" r:id="rId22"/>
  </p:sldIdLst>
  <p:sldSz cx="12192000" cy="6858000"/>
  <p:notesSz cx="6858000" cy="9144000"/>
  <p:embeddedFontLst>
    <p:embeddedFont>
      <p:font typeface="Arial Black" panose="020B0A04020102020204" pitchFamily="34" charset="0"/>
      <p:bold r:id="rId24"/>
    </p:embeddedFont>
    <p:embeddedFont>
      <p:font typeface="Franklin Gothic Book" panose="020B0503020102020204" pitchFamily="34" charset="0"/>
      <p:regular r:id="rId25"/>
      <p:italic r:id="rId26"/>
    </p:embeddedFont>
    <p:embeddedFont>
      <p:font typeface="Open Sans" pitchFamily="2" charset="0"/>
      <p:regular r:id="rId27"/>
      <p:bold r:id="rId28"/>
      <p:italic r:id="rId29"/>
      <p:boldItalic r:id="rId30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80544A-3DAF-9D96-A0FA-6E7E29E89670}" name="Sara Birkedal" initials="SB" userId="S::sb@fysio.dk::47127368-feb8-4975-bf87-3e932884349f" providerId="AD"/>
  <p188:author id="{83913974-F218-A838-1AEF-CF3BA7AB09F1}" name="Per Kjær" initials="" userId="S::pk@fysio.dk::b0343493-d59a-4e76-8c78-a70bbef7186d" providerId="AD"/>
  <p188:author id="{8F11987B-BC47-E13A-BB51-3B37967945CC}" name="Maiken Hansen" initials="MH" userId="S::mh@fysio.dk::b786fe74-ca87-4d89-af0a-93657c2d9e37" providerId="AD"/>
  <p188:author id="{D745F880-E211-F4AB-F98C-DBECE264FEF3}" name="Fritze Flink" initials="FF" userId="S::ff@fysio.dk::0db8eeb4-fc87-4b89-b319-69cac2dfa03e" providerId="AD"/>
  <p188:author id="{3EBFEAA1-20C1-23FA-1D34-21979555D7E8}" name="Heidi Mortensen" initials="HM" userId="S::hm@fysio.dk::c571458c-5562-4178-a3b2-87e2d98a16a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tze Flink" userId="0db8eeb4-fc87-4b89-b319-69cac2dfa03e" providerId="ADAL" clId="{B561B63F-8E34-4EDB-AD60-62D368418071}"/>
    <pc:docChg chg="custSel delSld modSld">
      <pc:chgData name="Fritze Flink" userId="0db8eeb4-fc87-4b89-b319-69cac2dfa03e" providerId="ADAL" clId="{B561B63F-8E34-4EDB-AD60-62D368418071}" dt="2026-06-22T11:18:03.620" v="59" actId="20577"/>
      <pc:docMkLst>
        <pc:docMk/>
      </pc:docMkLst>
      <pc:sldChg chg="del">
        <pc:chgData name="Fritze Flink" userId="0db8eeb4-fc87-4b89-b319-69cac2dfa03e" providerId="ADAL" clId="{B561B63F-8E34-4EDB-AD60-62D368418071}" dt="2026-06-22T11:13:12.247" v="42" actId="47"/>
        <pc:sldMkLst>
          <pc:docMk/>
          <pc:sldMk cId="3630780322" sldId="1194"/>
        </pc:sldMkLst>
      </pc:sldChg>
      <pc:sldChg chg="modSp mod">
        <pc:chgData name="Fritze Flink" userId="0db8eeb4-fc87-4b89-b319-69cac2dfa03e" providerId="ADAL" clId="{B561B63F-8E34-4EDB-AD60-62D368418071}" dt="2026-06-22T11:12:32.436" v="41" actId="6549"/>
        <pc:sldMkLst>
          <pc:docMk/>
          <pc:sldMk cId="1868866075" sldId="1216"/>
        </pc:sldMkLst>
        <pc:spChg chg="mod">
          <ac:chgData name="Fritze Flink" userId="0db8eeb4-fc87-4b89-b319-69cac2dfa03e" providerId="ADAL" clId="{B561B63F-8E34-4EDB-AD60-62D368418071}" dt="2026-06-22T11:12:32.436" v="41" actId="6549"/>
          <ac:spMkLst>
            <pc:docMk/>
            <pc:sldMk cId="1868866075" sldId="1216"/>
            <ac:spMk id="3" creationId="{13E1409E-6C7C-485E-0CDE-D1012B1284B1}"/>
          </ac:spMkLst>
        </pc:spChg>
      </pc:sldChg>
      <pc:sldChg chg="modSp mod">
        <pc:chgData name="Fritze Flink" userId="0db8eeb4-fc87-4b89-b319-69cac2dfa03e" providerId="ADAL" clId="{B561B63F-8E34-4EDB-AD60-62D368418071}" dt="2026-06-22T11:13:36.485" v="46" actId="20577"/>
        <pc:sldMkLst>
          <pc:docMk/>
          <pc:sldMk cId="1430892054" sldId="1218"/>
        </pc:sldMkLst>
        <pc:spChg chg="mod">
          <ac:chgData name="Fritze Flink" userId="0db8eeb4-fc87-4b89-b319-69cac2dfa03e" providerId="ADAL" clId="{B561B63F-8E34-4EDB-AD60-62D368418071}" dt="2026-06-22T11:13:36.485" v="46" actId="20577"/>
          <ac:spMkLst>
            <pc:docMk/>
            <pc:sldMk cId="1430892054" sldId="1218"/>
            <ac:spMk id="3" creationId="{FD16C5CB-DBEE-8F6C-C529-4314CE4AD42C}"/>
          </ac:spMkLst>
        </pc:spChg>
      </pc:sldChg>
      <pc:sldChg chg="modSp mod">
        <pc:chgData name="Fritze Flink" userId="0db8eeb4-fc87-4b89-b319-69cac2dfa03e" providerId="ADAL" clId="{B561B63F-8E34-4EDB-AD60-62D368418071}" dt="2026-06-22T11:18:03.620" v="59" actId="20577"/>
        <pc:sldMkLst>
          <pc:docMk/>
          <pc:sldMk cId="364972545" sldId="1223"/>
        </pc:sldMkLst>
        <pc:spChg chg="mod">
          <ac:chgData name="Fritze Flink" userId="0db8eeb4-fc87-4b89-b319-69cac2dfa03e" providerId="ADAL" clId="{B561B63F-8E34-4EDB-AD60-62D368418071}" dt="2026-06-22T11:18:03.620" v="59" actId="20577"/>
          <ac:spMkLst>
            <pc:docMk/>
            <pc:sldMk cId="364972545" sldId="1223"/>
            <ac:spMk id="3" creationId="{F838219E-B8C2-0EBF-2582-846296FEB8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8DF86-B4EA-C14D-A45E-98760B04D3D0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EA341-B3E3-5546-A3D1-CCBCBD6EA061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46547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23738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Hvis I har aftalt journalaudit kan du bruge dette slide.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21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1230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E120F-7FC6-3661-614B-5B0DC6ECB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253E7-8187-13FB-028F-7EED05E4D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51D973-B952-B7BD-60C3-194EBA3DF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024ABA-C61F-0252-540F-A4FDFF7EA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6023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B72A9-0A2C-37E0-07FB-C3C6F5825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6133B-2A41-14AF-8922-F76ECC8670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946888-B65B-134D-A8F1-BC2F447FC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F634B-84F6-DACB-B38F-959302323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44875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60A98-A903-C221-A372-D9B2FF8E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985F0-AC5B-CD05-0A62-221333185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7D541-56B2-C8A2-51A6-AE8F67CF5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9D9BA-02CD-AB2F-0107-A5D462A97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65422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94CA1-2100-4C1E-79DC-FF4C927FA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DBD14-3549-D73A-ADB4-AA4BCB856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39B2D-96D6-F73A-EC57-35DC005A8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E2D78-4305-AF40-A85C-623849052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8870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926D7-9E41-D8ED-FE70-E9FFF755F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7067F-0685-8413-0EEE-0DED61F8A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8939D-FE95-BDA4-B9E8-9FE4F05D2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BB083-DB66-CE5C-D359-836AF9B040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0922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AB47-72D9-C79B-1029-A352F52D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31CA5-D442-9410-7550-A0F4DE0D9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49A5D-A2F3-B851-337B-63FBBE343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CF79D-65D7-DEC3-1C86-4453F32014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23451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AB47-72D9-C79B-1029-A352F52D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31CA5-D442-9410-7550-A0F4DE0D9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49A5D-A2F3-B851-337B-63FBBE343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CF79D-65D7-DEC3-1C86-4453F32014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18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23451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C635-249E-49F4-4494-5D5CE5DE4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D37B57-170F-FAB8-8528-9E7FB26BA4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36129F-C15A-C1E2-FF53-CF8D26B91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9E89B-E5CB-9EA0-1AD0-4A9FA8CED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EA341-B3E3-5546-A3D1-CCBCBD6EA061}" type="slidenum">
              <a:rPr lang="en-DK" smtClean="0"/>
              <a:t>20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40189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logo with text on it&#10;&#10;Description automatically generated">
            <a:extLst>
              <a:ext uri="{FF2B5EF4-FFF2-40B4-BE49-F238E27FC236}">
                <a16:creationId xmlns:a16="http://schemas.microsoft.com/office/drawing/2014/main" id="{29BDF3BC-33C5-33EC-DE0D-D437E5202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882" t="25602" r="22941" b="22738"/>
          <a:stretch/>
        </p:blipFill>
        <p:spPr>
          <a:xfrm>
            <a:off x="0" y="4599431"/>
            <a:ext cx="4288536" cy="2258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7313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1046-3C31-A55C-6188-FC0F06C39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D6DD1-5201-6786-E7E2-6AE4B6A88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5FEDE-D6DF-CC88-40CC-1768B0E6C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2224B-43B2-DA47-C62D-2DBD612C6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1FB6A-DB53-4EB3-C7D7-0C7E9B55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869D3-AB01-852B-6C31-2113B93B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2366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26EB-61BE-430E-47C9-BDA798B3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55D22-93F1-DB5E-6371-2BF9B02A9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01464-6A48-D9A1-CC70-0B172B5DF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27419-628B-11FB-781A-D3C67F16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6A8C4-73C6-0FBD-3E2B-A2AB724DD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1101D-2900-37A2-5E52-70091CBD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56734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4BA2D-0620-3241-3E95-95A9118A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F8E3E-9654-7439-BC7B-75513C1C1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B96CC-8C05-DCA8-865E-A3E0C3E8B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018BB-0B4A-8876-2AA7-A120F36A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C97E-71E3-4484-BFC2-B63B6C5E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7202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C74A3-CAE9-340A-FE49-E86B74D424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DEFB02-7DA5-F102-B75C-C74354DCE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13AA3-89C6-CF4B-01C7-E46A828C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940D8-30BB-E46E-EB65-CA002699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BD26B-1002-7622-FDC3-342DE93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76212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rectangle with a shadow&#10;&#10;Description automatically generated">
            <a:extLst>
              <a:ext uri="{FF2B5EF4-FFF2-40B4-BE49-F238E27FC236}">
                <a16:creationId xmlns:a16="http://schemas.microsoft.com/office/drawing/2014/main" id="{BD819595-0869-0114-18A2-6A4C2C1D77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2829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8A0F1-A31C-C569-FF36-285C0F6D95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00443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err="1"/>
              <a:t>Tekst</a:t>
            </a:r>
            <a:r>
              <a:rPr lang="en-GB"/>
              <a:t> her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64CA2-489D-4B9D-7516-CE8A12CD8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011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5524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3D17-FCE1-DCC8-71F6-45BDDDA96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75271-B2D2-D672-2145-0155586B6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46088" indent="-446088">
              <a:buSzPct val="120000"/>
              <a:buFontTx/>
              <a:buBlip>
                <a:blip r:embed="rId2"/>
              </a:buBlip>
              <a:tabLst/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89D9-A3F6-1949-AED2-414E227D9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DA3324-ADCD-E945-A237-6E6B8FCF4BA6}" type="datetimeFigureOut">
              <a:rPr lang="en-DK" smtClean="0"/>
              <a:pPr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DF5F0-E7B3-4B24-4E85-EBDEE1C6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2D437-C012-ECA2-542A-5CA019DB3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2497D0-514A-7F4D-AA82-B6140E0621CA}" type="slidenum">
              <a:rPr lang="en-DK" smtClean="0"/>
              <a:pPr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2638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F067-C0B4-9AD3-5FA8-5829BF501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11E10-AF5D-38B8-CE29-62BA3D576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18F6F-52CF-68BE-18AF-B2F068CA3E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9C2B7-C3D3-318C-E012-5FFE8DAD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0F524-24A6-9D6F-E77B-7064253E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819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62DF9-7986-BD0A-3A2E-422EB8650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85F92-636B-9D4E-C07F-0CF420EDD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F6A1A-B17A-6FD1-CB75-47BC3092C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EECA1-0A90-18CA-2959-484EA4A8C8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FAE1F5-E309-BF74-A3CA-41E16D92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903BB-2DAB-4320-865D-ACB9A12B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0829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D138C-9952-D571-296E-F8EA98A3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60B22-7896-0CED-3C88-58A8A3BD6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4D5BBF-129F-F83F-A0B5-22FE3E78F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44C1A-7653-0631-3F8C-B7182F40C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0A2C1B-E7B0-B3C2-D7EC-5B588B1FB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BD3292-3A25-03FC-5CF7-BD99DB87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E8EF5D-084A-9566-099A-9D93B2683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2D35F9-05E1-ED14-5D5E-B3D38F387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1523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0E80B-6530-B920-DD10-5E05B2879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5F0716-73D1-0FD0-21E1-4EA282C9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8C713C-AA1B-F72E-8F83-AE5DA3CBC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FC7FE4-02EE-A3CA-AA5B-A12C528D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412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3AB624-9B12-9E40-9B35-AE0388FED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DA3324-ADCD-E945-A237-6E6B8FCF4BA6}" type="datetimeFigureOut">
              <a:rPr lang="en-DK" smtClean="0"/>
              <a:t>06/22/2026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44BCE8-9CC4-1212-B469-D2704530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633FC-0855-B7FF-DE95-9969FF3B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2708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8C200-8B7A-2BC8-A5C3-F77AAAE3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noProof="0" err="1"/>
              <a:t>Click</a:t>
            </a:r>
            <a:r>
              <a:rPr lang="da-DK" noProof="0"/>
              <a:t> to </a:t>
            </a:r>
            <a:r>
              <a:rPr lang="da-DK" noProof="0" err="1"/>
              <a:t>edit</a:t>
            </a:r>
            <a:r>
              <a:rPr lang="da-DK" noProof="0"/>
              <a:t> Master </a:t>
            </a:r>
            <a:r>
              <a:rPr lang="da-DK" noProof="0" err="1"/>
              <a:t>title</a:t>
            </a:r>
            <a:r>
              <a:rPr lang="da-DK" noProof="0"/>
              <a:t>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4F00E-F58B-0400-0DD8-844916C47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51105-4D75-9563-673E-B519A6FA2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2497D0-514A-7F4D-AA82-B6140E0621CA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7429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 baseline="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446088" indent="-446088" algn="l" defTabSz="914400" rtl="0" eaLnBrk="1" latinLnBrk="0" hangingPunct="1">
        <a:lnSpc>
          <a:spcPct val="90000"/>
        </a:lnSpc>
        <a:spcBef>
          <a:spcPts val="1000"/>
        </a:spcBef>
        <a:buSzPct val="120000"/>
        <a:buFontTx/>
        <a:buBlip>
          <a:blip r:embed="rId16"/>
        </a:buBlip>
        <a:tabLst/>
        <a:defRPr sz="2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BB1E7-9F94-F410-8E2F-204100CBF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5501" y="1030884"/>
            <a:ext cx="8776321" cy="4300068"/>
          </a:xfrm>
        </p:spPr>
        <p:txBody>
          <a:bodyPr>
            <a:normAutofit fontScale="90000"/>
          </a:bodyPr>
          <a:lstStyle/>
          <a:p>
            <a:pPr algn="ctr"/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føring</a:t>
            </a:r>
            <a:b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fysioterapipraksis</a:t>
            </a:r>
            <a:b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a-DK" sz="67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a-DK" sz="72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da-DK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800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00844-401E-4165-810D-3115DE89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2852B-23AF-ACB0-6D7B-62B469AC0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40" y="1065829"/>
            <a:ext cx="11060546" cy="5435555"/>
          </a:xfrm>
        </p:spPr>
        <p:txBody>
          <a:bodyPr anchor="ctr">
            <a:noAutofit/>
          </a:bodyPr>
          <a:lstStyle/>
          <a:p>
            <a:pPr lvl="0"/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arbejder vi hver især med journalføring?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rutiner har vi hver især i det daglige arbejde, herunder eventuelle gode råd og fif?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Benytter du dig af fraser?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nogle interne retningslinjer i klinikken?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fælles drøftelser om journalføring i klinikken? 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Følger du løbende op på journalføringen fx gennem audits?</a:t>
            </a:r>
          </a:p>
          <a:p>
            <a:pPr lvl="1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Er der noget, som er udfordrende og svært med journalføring i det daglige arbejde og med de arbejdsgange, du og klinikken har?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får du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videreformidlet konklusionerne 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på dagens drøftelser til dine kolleger, der ikke er i netværk, hvordan sikrer du at nyansættelser bliver oplært?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Hvad siger eventuelle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data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om vores klinikker og daglige rutiner?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afviger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vi fra hinanden – hvad ligger til grund og giver afvigelser mening – er der uhensigtsmæssig variation, og i så fald hvordan kan vi minimere den?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Hvad kan vi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lære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af hinanden?</a:t>
            </a:r>
          </a:p>
          <a:p>
            <a:pPr lvl="0"/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Hvordan skaber vi eventuel </a:t>
            </a:r>
            <a:r>
              <a:rPr lang="da-DK" sz="18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forandring</a:t>
            </a:r>
            <a:r>
              <a:rPr lang="da-DK" sz="1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hvordan ved vi, at en forandring også er en forbedring og et kvalitetsløft?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436DEC-D8EB-24B9-1B5B-6D30E2ACF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24" y="361102"/>
            <a:ext cx="10794676" cy="75714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Refleksions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spørgsmål</a:t>
            </a:r>
          </a:p>
        </p:txBody>
      </p:sp>
    </p:spTree>
    <p:extLst>
      <p:ext uri="{BB962C8B-B14F-4D97-AF65-F5344CB8AC3E}">
        <p14:creationId xmlns:p14="http://schemas.microsoft.com/office/powerpoint/2010/main" val="360822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DE354-D3FB-08A9-7E72-2E70ECF78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68073E6B-326C-7373-7E87-5A176B02D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BBA2D6-D369-C153-B4A0-6F6031FE9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285450"/>
            <a:ext cx="9144000" cy="2387600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Plenum-</a:t>
            </a:r>
            <a:br>
              <a:rPr lang="da-DK" sz="720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7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 </a:t>
            </a:r>
            <a:endParaRPr lang="en-DK" sz="7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06B0-7A44-FC4C-BF17-AF77D140D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0373-EAF8-70F2-F901-2B45516D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Bring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viden og erfaringer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spil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A7648-4A86-64D9-1688-85FFADFC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9282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a-DK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lvl="0"/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tanker har drøftelsen sat i gang?</a:t>
            </a:r>
          </a:p>
          <a:p>
            <a:pPr lvl="1"/>
            <a:r>
              <a:rPr lang="da-DK" sz="28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Hvilke pointer vil I bringe videre fra jeres drøftelser i de små grupper?</a:t>
            </a:r>
          </a:p>
          <a:p>
            <a:pPr lvl="0"/>
            <a:endParaRPr lang="da-DK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da-DK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01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2BD5-C335-8AD4-C02A-38C07D62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746512E9-48C9-FF34-FD1A-29C2F372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B8DA3-7DBB-989C-FDA4-1FACF7AE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585" y="1285450"/>
            <a:ext cx="9385743" cy="3164242"/>
          </a:xfrm>
        </p:spPr>
        <p:txBody>
          <a:bodyPr>
            <a:normAutofit fontScale="90000"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Pause </a:t>
            </a:r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–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vi mødes igen</a:t>
            </a:r>
            <a:b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</a:b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klokken XX</a:t>
            </a:r>
            <a:b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Husk at 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underskrive deltagerlisten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216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04F7C-8C58-3B68-8AFD-A04A9D57F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B61434BF-7F07-0752-528A-7ABC7B2F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61096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4807EB-C27F-E9C0-AE04-AC1F04F01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864350"/>
            <a:ext cx="9450905" cy="2387600"/>
          </a:xfrm>
        </p:spPr>
        <p:txBody>
          <a:bodyPr>
            <a:noAutofit/>
          </a:bodyPr>
          <a:lstStyle/>
          <a:p>
            <a: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b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Hvordan vil du/I </a:t>
            </a:r>
            <a:b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følge op </a:t>
            </a: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hjemme</a:t>
            </a:r>
            <a:b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klinikken?</a:t>
            </a:r>
            <a:endParaRPr lang="en-DK" sz="5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51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2D352-26F6-C7B5-E69C-6083368B7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96B68-BF42-77DA-534C-03E1AC7C5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640" y="1508469"/>
            <a:ext cx="10911160" cy="4992915"/>
          </a:xfrm>
        </p:spPr>
        <p:txBody>
          <a:bodyPr anchor="ctr">
            <a:noAutofit/>
          </a:bodyPr>
          <a:lstStyle/>
          <a:p>
            <a:pPr lvl="0"/>
            <a:r>
              <a:rPr lang="da-DK" dirty="0"/>
              <a:t>Hvad tager du særligt med hjem til klinikken?</a:t>
            </a:r>
          </a:p>
          <a:p>
            <a:pPr lvl="0"/>
            <a:r>
              <a:rPr lang="da-DK" dirty="0"/>
              <a:t>Hvilke tiltag vil du konkret tage, når du kommer hjem i klinikken? </a:t>
            </a:r>
          </a:p>
          <a:p>
            <a:pPr lvl="0"/>
            <a:r>
              <a:rPr lang="da-DK" dirty="0"/>
              <a:t>Har du fået nogle nye redskaber der kan hjælpe dig med god og fyldestgørende journalføring?</a:t>
            </a:r>
          </a:p>
          <a:p>
            <a:pPr lvl="0"/>
            <a:r>
              <a:rPr lang="da-DK" dirty="0"/>
              <a:t>Hvordan vil du sikre at dine ansatte kolleger bliver inkluderet i processen? </a:t>
            </a:r>
          </a:p>
          <a:p>
            <a:pPr lvl="0"/>
            <a:r>
              <a:rPr lang="da-DK" dirty="0"/>
              <a:t>Hvad er dit </a:t>
            </a:r>
            <a:r>
              <a:rPr lang="da-DK"/>
              <a:t>første skridt</a:t>
            </a:r>
            <a:r>
              <a:rPr lang="da-DK" dirty="0"/>
              <a:t>, når du kommer hjem i klinikken? </a:t>
            </a:r>
          </a:p>
          <a:p>
            <a:pPr lvl="0"/>
            <a:r>
              <a:rPr lang="da-DK" dirty="0"/>
              <a:t>Aftale om hvem der gør hvad hjemme igen – hvis I er en klinik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84096E-7155-66EF-18F8-DC061DC0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24" y="361102"/>
            <a:ext cx="10794676" cy="757146"/>
          </a:xfrm>
        </p:spPr>
        <p:txBody>
          <a:bodyPr>
            <a:normAutofit fontScale="90000"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Refleksions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spørgsmål –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skridt 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i arbejdet hjemme i klinikken </a:t>
            </a:r>
          </a:p>
        </p:txBody>
      </p:sp>
    </p:spTree>
    <p:extLst>
      <p:ext uri="{BB962C8B-B14F-4D97-AF65-F5344CB8AC3E}">
        <p14:creationId xmlns:p14="http://schemas.microsoft.com/office/powerpoint/2010/main" val="3966590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6EE61-D8F8-7D4C-B896-E2AD9161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41C17502-87B1-899F-06C0-EB559A759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809AB7-7F14-DD3A-D1F7-BFFBBC62D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687" y="1155359"/>
            <a:ext cx="9779294" cy="2387600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6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da-DK" sz="660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psamling og </a:t>
            </a:r>
            <a:r>
              <a:rPr lang="da-DK" sz="6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målsætning</a:t>
            </a:r>
            <a:endParaRPr lang="da-DK" sz="6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685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5EF84-F74A-6203-5757-2F6679165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8219E-B8C2-0EBF-2582-846296FE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08" y="1689019"/>
            <a:ext cx="10870391" cy="481236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da-DK" dirty="0"/>
              <a:t>Hvordan ønsker vi i kvalitetsnetværket at arbejde videre med/følge op på emnet journalføring?</a:t>
            </a:r>
          </a:p>
          <a:p>
            <a:pPr marL="0" lvl="0" indent="0">
              <a:buNone/>
            </a:pPr>
            <a:endParaRPr lang="da-DK" dirty="0"/>
          </a:p>
          <a:p>
            <a:pPr marL="0" lvl="0" indent="0">
              <a:buNone/>
            </a:pPr>
            <a:r>
              <a:rPr lang="da-DK" dirty="0"/>
              <a:t>Vi aftaler at: 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3282A1B-2D1A-48F0-EF6D-47677F7CD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59" y="361102"/>
            <a:ext cx="11050941" cy="140945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Aftaler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 i kvalitetsnetværket efter dagens møde</a:t>
            </a:r>
          </a:p>
        </p:txBody>
      </p:sp>
    </p:spTree>
    <p:extLst>
      <p:ext uri="{BB962C8B-B14F-4D97-AF65-F5344CB8AC3E}">
        <p14:creationId xmlns:p14="http://schemas.microsoft.com/office/powerpoint/2010/main" val="364972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6EE61-D8F8-7D4C-B896-E2AD9161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41C17502-87B1-899F-06C0-EB559A759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809AB7-7F14-DD3A-D1F7-BFFBBC62D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864350"/>
            <a:ext cx="9450905" cy="2387600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5400" dirty="0">
                <a:solidFill>
                  <a:schemeClr val="accent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møde </a:t>
            </a:r>
            <a:br>
              <a:rPr lang="da-DK" sz="5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vornår og</a:t>
            </a:r>
            <a:b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5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hvilket emne</a:t>
            </a:r>
            <a:r>
              <a:rPr lang="da-DK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17538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DE32-2E4F-0015-B042-30D32F1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5C473-D22E-4FA7-34E2-4D9CF4786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08" y="1689019"/>
            <a:ext cx="10870391" cy="4812365"/>
          </a:xfrm>
        </p:spPr>
        <p:txBody>
          <a:bodyPr anchor="ctr">
            <a:noAutofit/>
          </a:bodyPr>
          <a:lstStyle/>
          <a:p>
            <a:pPr lvl="0"/>
            <a:r>
              <a:rPr lang="da-DK" dirty="0"/>
              <a:t>Næste møde er:</a:t>
            </a:r>
          </a:p>
          <a:p>
            <a:pPr lvl="0"/>
            <a:r>
              <a:rPr lang="da-DK" dirty="0"/>
              <a:t>Emnet er: </a:t>
            </a:r>
          </a:p>
          <a:p>
            <a:pPr lvl="0"/>
            <a:r>
              <a:rPr lang="da-DK" dirty="0"/>
              <a:t>Evt. beslutninger om forberedelse 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XXX</a:t>
            </a:r>
          </a:p>
          <a:p>
            <a:pPr lvl="0"/>
            <a:r>
              <a:rPr lang="da-DK" dirty="0"/>
              <a:t>Årsplanen er:</a:t>
            </a:r>
          </a:p>
          <a:p>
            <a:pPr lvl="0"/>
            <a:r>
              <a:rPr lang="da-DK" dirty="0"/>
              <a:t>XXX </a:t>
            </a:r>
          </a:p>
          <a:p>
            <a:pPr lvl="0"/>
            <a:endParaRPr lang="da-DK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AE836E-C1C1-493D-99F0-B94D9FF48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59" y="361102"/>
            <a:ext cx="11050941" cy="1409456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Næste møde </a:t>
            </a: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og emne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årsplan</a:t>
            </a:r>
            <a:endParaRPr lang="da-DK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7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09B5A-87BB-EA9A-84CD-7CFDA525B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4192C-D722-73E8-6527-B8A62945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095"/>
            <a:ext cx="10515600" cy="974002"/>
          </a:xfrm>
        </p:spPr>
        <p:txBody>
          <a:bodyPr/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Dagsorden</a:t>
            </a:r>
            <a:endParaRPr lang="da-DK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A1FE-4715-E70D-64DD-5E1CD31DF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345097"/>
            <a:ext cx="10814370" cy="5029200"/>
          </a:xfrm>
        </p:spPr>
        <p:txBody>
          <a:bodyPr anchor="ctr"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Velkommen – siden sidst (5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Kort oplæg om journalføring (10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 i mindre grupper (fx 2-4 </a:t>
            </a:r>
            <a:r>
              <a:rPr lang="da-DK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hver). </a:t>
            </a: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 af dine erfaringer med journalføring. Del din viden, tanker og erfaringer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Plenumdiskussion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Opsamling (15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Pause, netværk, spisning, underskriv deltagerliste (30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Hvordan vil du/I følge op, hjemme i klinikken (35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Opsamling og målsætning + planlægning af næste møde – hvornår og hvilket emne? (20 min.)</a:t>
            </a: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Eventuelt</a:t>
            </a:r>
          </a:p>
        </p:txBody>
      </p:sp>
    </p:spTree>
    <p:extLst>
      <p:ext uri="{BB962C8B-B14F-4D97-AF65-F5344CB8AC3E}">
        <p14:creationId xmlns:p14="http://schemas.microsoft.com/office/powerpoint/2010/main" val="342919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42BC9-0AE2-4916-6606-37019AB79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white text and red check mark&#10;&#10;Description automatically generated">
            <a:extLst>
              <a:ext uri="{FF2B5EF4-FFF2-40B4-BE49-F238E27FC236}">
                <a16:creationId xmlns:a16="http://schemas.microsoft.com/office/drawing/2014/main" id="{C4048B13-1ABE-7CD1-0324-7708254138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87" r="18501"/>
          <a:stretch/>
        </p:blipFill>
        <p:spPr>
          <a:xfrm>
            <a:off x="0" y="2394125"/>
            <a:ext cx="4874859" cy="407373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6D61F9E-455C-02AD-20FB-71A1F0EFA93E}"/>
              </a:ext>
            </a:extLst>
          </p:cNvPr>
          <p:cNvSpPr txBox="1">
            <a:spLocks/>
          </p:cNvSpPr>
          <p:nvPr/>
        </p:nvSpPr>
        <p:spPr>
          <a:xfrm>
            <a:off x="3096768" y="5774933"/>
            <a:ext cx="3852672" cy="1083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Neue Haas Unica W1G" panose="020B050403020602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ekm@fysio.dk</a:t>
            </a:r>
            <a:endParaRPr lang="en-D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5AB6F-B54C-CA68-3DF4-B26518F44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5945" y="1155359"/>
            <a:ext cx="7571035" cy="1832458"/>
          </a:xfrm>
        </p:spPr>
        <p:txBody>
          <a:bodyPr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6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 for i dag </a:t>
            </a:r>
            <a:r>
              <a:rPr lang="da-DK" sz="6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</a:t>
            </a:r>
            <a:endParaRPr lang="da-DK" sz="6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29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547D-0179-38DA-9B2F-785A5351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7E682-D87A-4CE4-01FA-E5237B94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5334"/>
            <a:ext cx="10515600" cy="974002"/>
          </a:xfrm>
        </p:spPr>
        <p:txBody>
          <a:bodyPr>
            <a:normAutofit/>
          </a:bodyPr>
          <a:lstStyle/>
          <a:p>
            <a:r>
              <a:rPr lang="da-DK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6C5CB-DBEE-8F6C-C529-4314CE4A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15" y="1529336"/>
            <a:ext cx="10814370" cy="4574829"/>
          </a:xfrm>
        </p:spPr>
        <p:txBody>
          <a:bodyPr anchor="ctr">
            <a:noAutofit/>
          </a:bodyPr>
          <a:lstStyle/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Hvad har du taget med dig fra dit nyligt afholdt audit?</a:t>
            </a:r>
          </a:p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Fik du ny viden – som du kan bringe i spil her?</a:t>
            </a:r>
          </a:p>
          <a:p>
            <a:pPr marL="685800">
              <a:lnSpc>
                <a:spcPct val="2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Fik det dig til at overveje at ændre procedurer, skabeloner, fraser eller andet?</a:t>
            </a:r>
          </a:p>
          <a:p>
            <a:pPr marL="23971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endParaRPr lang="da-DK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89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AF43C-3318-9C6B-7F41-F15BE004B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E8C381BF-1A7F-422C-22EF-089CE5237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1DE5DB-D8C5-50CF-672E-397638745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4242"/>
            <a:ext cx="9144000" cy="2387600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</a:t>
            </a: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føring</a:t>
            </a:r>
            <a:b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hvorfor journalføre ?</a:t>
            </a:r>
            <a:endParaRPr lang="en-DK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0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5BDB8-7970-564B-76A9-850D65586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C5C7-31B7-22F1-F882-FF1E56D8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298"/>
            <a:ext cx="10515600" cy="974002"/>
          </a:xfrm>
        </p:spPr>
        <p:txBody>
          <a:bodyPr/>
          <a:lstStyle/>
          <a:p>
            <a:r>
              <a:rPr lang="da-DK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Hvorfor er det vigtigt at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journalføre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da-DK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1DD29-7224-D6E2-87C8-6AF9A2BB3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417320"/>
            <a:ext cx="10814370" cy="5203397"/>
          </a:xfrm>
        </p:spPr>
        <p:txBody>
          <a:bodyPr anchor="ctr">
            <a:noAutofit/>
          </a:bodyPr>
          <a:lstStyle/>
          <a:p>
            <a:pPr marL="23971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Journalføring er en vigtig del af dit arbejde som praktiserende fysioterapeut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Journalnotaterne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dokumenterer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hvad der er blevet observeret, behandlet og aftalt ved hver kontakt, og giver dermed et tydeligt billede af patientens udvikling over tid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Journalføringen skaber både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overblik og struktur 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 behandlingsforløbet, hvilket er til gavn for både patienten og dig som praktiserende fysioterapeut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Journalføring er desuden vigtig i forhold til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patientsikkerheden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 Den sikrer, at relevante informationer ikke går tabt, og at der kan handles på ændringer i patientens tilstand</a:t>
            </a:r>
          </a:p>
        </p:txBody>
      </p:sp>
    </p:spTree>
    <p:extLst>
      <p:ext uri="{BB962C8B-B14F-4D97-AF65-F5344CB8AC3E}">
        <p14:creationId xmlns:p14="http://schemas.microsoft.com/office/powerpoint/2010/main" val="188060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C06D2-971A-5A08-EE5D-31BFD04CA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8C9C2-DDD4-5369-53E9-8C38DB394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298"/>
            <a:ext cx="10515600" cy="974002"/>
          </a:xfrm>
        </p:spPr>
        <p:txBody>
          <a:bodyPr/>
          <a:lstStyle/>
          <a:p>
            <a:r>
              <a:rPr lang="da-DK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Hvorfor er det vigtigt at 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journalføre</a:t>
            </a:r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da-DK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E922A-15BE-0B4D-E689-C06636CF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417320"/>
            <a:ext cx="10814370" cy="5203397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Det er et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lovkrav og en del af den faglige standard 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at dokumentere alle behandlinger, herunder at føre journal ved hver patientkontakt i fysioterapipraksis, da det sikrer en kontinuerlig og sammenhængende behandling samt fungerer som dokumentation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Hvis patienten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skifter behandler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, eller hvis der opstår behov for samarbejde med andre sundhedsprofessionelle, er journalen en vigtig kilde til information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 Journalen fungerer også som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juridisk dokumentation 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 tilfælde af klager eller tvivl om behandlingsforløb</a:t>
            </a:r>
          </a:p>
          <a:p>
            <a:pPr>
              <a:lnSpc>
                <a:spcPct val="100000"/>
              </a:lnSpc>
            </a:pP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På den måde bidrager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systematisk og løbende journalføring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både </a:t>
            </a:r>
            <a:r>
              <a:rPr lang="da-DK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til kvalitet, sikkerhed og professionalisme </a:t>
            </a:r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 fysioterapipraksis</a:t>
            </a:r>
            <a:endParaRPr lang="da-DK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7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45C93-F592-97E5-97F2-02AAFD914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3231-A3B5-8985-770F-767128CE0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282"/>
            <a:ext cx="10515600" cy="974002"/>
          </a:xfrm>
        </p:spPr>
        <p:txBody>
          <a:bodyPr>
            <a:normAutofit fontScale="90000"/>
          </a:bodyPr>
          <a:lstStyle/>
          <a:p>
            <a:r>
              <a:rPr lang="da-D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Hvad skal journalen indeholde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god journalføring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2E661-B105-022D-26E8-C963DD760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0" y="1211284"/>
            <a:ext cx="10814370" cy="5409433"/>
          </a:xfrm>
        </p:spPr>
        <p:txBody>
          <a:bodyPr anchor="ctr">
            <a:noAutofit/>
          </a:bodyPr>
          <a:lstStyle/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Journalnotatet skal skrives i forbindelse med eller hurtigst muligt efter </a:t>
            </a:r>
            <a:r>
              <a:rPr lang="da-D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behandlingen</a:t>
            </a:r>
            <a:endParaRPr lang="da-DK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85800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 skal indeholde: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Stamoplysninger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Undersøgelse på</a:t>
            </a:r>
            <a:r>
              <a:rPr lang="da-D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Kropsniveau, aktivitetsniveau, deltagelsesniveau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Screening for røde flag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Indikation for behandling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Målsætning for behandling på</a:t>
            </a:r>
            <a:r>
              <a:rPr lang="da-D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Kropsniveau, aktivitetsniveau, deltagelsesniveau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for behandling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 givet til patient/pårørende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Samtykke til behandling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Udført behandling herunder monitorering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Komplikationer og bivirkning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r>
              <a:rPr lang="da-DK" sz="1600" i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Notat om ændring af behandlingsplan hvis aktuelt.</a:t>
            </a:r>
          </a:p>
          <a:p>
            <a:pPr marL="925512" lvl="1">
              <a:lnSpc>
                <a:spcPct val="100000"/>
              </a:lnSpc>
              <a:spcAft>
                <a:spcPts val="600"/>
              </a:spcAft>
              <a:tabLst>
                <a:tab pos="3060065" algn="ctr"/>
                <a:tab pos="6120130" algn="r"/>
              </a:tabLst>
            </a:pPr>
            <a:endParaRPr lang="da-DK" sz="1100" i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54112" lvl="2" indent="0">
              <a:lnSpc>
                <a:spcPct val="100000"/>
              </a:lnSpc>
              <a:spcAft>
                <a:spcPts val="600"/>
              </a:spcAft>
              <a:buNone/>
              <a:tabLst>
                <a:tab pos="3060065" algn="ctr"/>
                <a:tab pos="6120130" algn="r"/>
              </a:tabLst>
            </a:pPr>
            <a:r>
              <a:rPr lang="da-DK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472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028A3-587F-FE0C-13E3-7B2541EC7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70A15B-8E99-2A8B-2E15-27ABB1EE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365125"/>
            <a:ext cx="11850624" cy="1325563"/>
          </a:xfrm>
        </p:spPr>
        <p:txBody>
          <a:bodyPr>
            <a:normAutofit/>
          </a:bodyPr>
          <a:lstStyle/>
          <a:p>
            <a:r>
              <a:rPr lang="da-DK" sz="3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Hvad kan du gøre for at sikre dig </a:t>
            </a:r>
            <a:r>
              <a:rPr lang="da-DK" sz="3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fyldestgørende </a:t>
            </a:r>
            <a:r>
              <a:rPr lang="da-DK" sz="3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journaler?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3E1409E-6C7C-485E-0CDE-D1012B128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79"/>
            <a:ext cx="10515600" cy="4165283"/>
          </a:xfrm>
        </p:spPr>
        <p:txBody>
          <a:bodyPr>
            <a:normAutofit/>
          </a:bodyPr>
          <a:lstStyle/>
          <a:p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Skriv til slut i den afsatte behandlingstid</a:t>
            </a:r>
          </a:p>
          <a:p>
            <a:pPr marL="0" indent="0">
              <a:buNone/>
            </a:pPr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Sæt tid af i dagligdagen</a:t>
            </a:r>
          </a:p>
          <a:p>
            <a:pPr marL="0" indent="0">
              <a:buNone/>
            </a:pPr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Gøre brug af fraser</a:t>
            </a:r>
          </a:p>
          <a:p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Lav journalaudit 1-2 gange årligt</a:t>
            </a:r>
          </a:p>
          <a:p>
            <a:endParaRPr lang="da-DK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Stort fokus på der, hvor du oplever de største udfordringer – det kan fx være hjemmebehandling og holdtræning</a:t>
            </a:r>
          </a:p>
        </p:txBody>
      </p:sp>
    </p:spTree>
    <p:extLst>
      <p:ext uri="{BB962C8B-B14F-4D97-AF65-F5344CB8AC3E}">
        <p14:creationId xmlns:p14="http://schemas.microsoft.com/office/powerpoint/2010/main" val="1868866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657C-9D80-6512-5991-0E9B889E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AB7F7-2C6B-2530-9EEB-7117FB67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1101"/>
            <a:ext cx="10515600" cy="1329587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 </a:t>
            </a:r>
            <a:r>
              <a:rPr lang="da-DK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og</a:t>
            </a:r>
            <a:r>
              <a:rPr lang="da-DK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journalføring </a:t>
            </a:r>
            <a:r>
              <a:rPr lang="da-DK" sz="3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– hvordan skal vi forholde os til det?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D846E22-9E2F-7B22-ED87-A1646E860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Al journalføring skal fortsat foregå i det praksissystem, du bruger på klinikken</a:t>
            </a:r>
          </a:p>
          <a:p>
            <a:endParaRPr lang="da-DK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da-DK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PROF er blot det program, der hjælper med automatisk at udsende spørgeskemaer på baggrund af det valgte strukturerede forløb</a:t>
            </a:r>
          </a:p>
          <a:p>
            <a:r>
              <a:rPr lang="da-DK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PSFS og sygdomsspecifikke tests udfyldes i PROF </a:t>
            </a:r>
          </a:p>
          <a:p>
            <a:r>
              <a:rPr lang="da-DK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Konklusioner på baggrund af spørgeskema, PSFS, eventuelle tests og yderligere afdækning der fører til den endelige behandlingsplan, skal journalføres i dit praksissystem </a:t>
            </a:r>
          </a:p>
          <a:p>
            <a:pPr marL="0" indent="0">
              <a:buNone/>
            </a:pPr>
            <a:endParaRPr lang="da-DK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>
              <a:buNone/>
            </a:pPr>
            <a:endParaRPr lang="da-DK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430219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3AC2-F39C-CFEE-852D-1966A5DD2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check mark on a black background&#10;&#10;Description automatically generated">
            <a:extLst>
              <a:ext uri="{FF2B5EF4-FFF2-40B4-BE49-F238E27FC236}">
                <a16:creationId xmlns:a16="http://schemas.microsoft.com/office/drawing/2014/main" id="{26C6C75A-1226-8728-A731-EDF65A838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728" y="-178569"/>
            <a:ext cx="6536944" cy="7297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0984F9-4A11-A3CF-7171-FCAD73BEE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328" y="1285450"/>
            <a:ext cx="9144000" cy="2387600"/>
          </a:xfrm>
        </p:spPr>
        <p:txBody>
          <a:bodyPr>
            <a:normAutofit/>
          </a:bodyPr>
          <a:lstStyle/>
          <a:p>
            <a:r>
              <a:rPr lang="da-DK" sz="7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Drøftelser</a:t>
            </a: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a-DK" sz="7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mindre grupper</a:t>
            </a:r>
            <a:endParaRPr lang="en-DK" sz="7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93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valitet &amp; Modernisering">
      <a:dk1>
        <a:srgbClr val="000000"/>
      </a:dk1>
      <a:lt1>
        <a:srgbClr val="FFFFFF"/>
      </a:lt1>
      <a:dk2>
        <a:srgbClr val="003B57"/>
      </a:dk2>
      <a:lt2>
        <a:srgbClr val="F1F5F7"/>
      </a:lt2>
      <a:accent1>
        <a:srgbClr val="B61C1B"/>
      </a:accent1>
      <a:accent2>
        <a:srgbClr val="E97132"/>
      </a:accent2>
      <a:accent3>
        <a:srgbClr val="73BFDC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rugerdefineret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800" kern="1200" spc="-120" baseline="0" noProof="0" dirty="0" smtClean="0">
            <a:solidFill>
              <a:schemeClr val="tx2"/>
            </a:solidFill>
            <a:latin typeface="Neue Haas Unica W1G" panose="020B0504030206020203" pitchFamily="34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31239</TotalTime>
  <Words>986</Words>
  <Application>Microsoft Office PowerPoint</Application>
  <PresentationFormat>Widescreen</PresentationFormat>
  <Paragraphs>120</Paragraphs>
  <Slides>21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7" baseType="lpstr">
      <vt:lpstr>Arial Black</vt:lpstr>
      <vt:lpstr>Aptos</vt:lpstr>
      <vt:lpstr>Arial</vt:lpstr>
      <vt:lpstr>Open Sans</vt:lpstr>
      <vt:lpstr>Franklin Gothic Book</vt:lpstr>
      <vt:lpstr>Office Theme</vt:lpstr>
      <vt:lpstr>Journalføring  i fysioterapipraksis   </vt:lpstr>
      <vt:lpstr>Dagsorden</vt:lpstr>
      <vt:lpstr>Journalføring - hvorfor journalføre ?</vt:lpstr>
      <vt:lpstr>Hvorfor er det vigtigt at journalføre?</vt:lpstr>
      <vt:lpstr>Hvorfor er det vigtigt at journalføre?</vt:lpstr>
      <vt:lpstr>Hvad skal journalen indeholde - god journalføring </vt:lpstr>
      <vt:lpstr>Hvad kan du gøre for at sikre dig fyldestgørende journaler?</vt:lpstr>
      <vt:lpstr>PROF og journalføring – hvordan skal vi forholde os til det? </vt:lpstr>
      <vt:lpstr>Drøftelser  mindre grupper</vt:lpstr>
      <vt:lpstr>Refleksionsspørgsmål</vt:lpstr>
      <vt:lpstr>Plenum- drøftelse </vt:lpstr>
      <vt:lpstr>Bring viden og erfaringer i spil</vt:lpstr>
      <vt:lpstr>Pause – vi mødes igen klokken XX  Husk at underskrive deltagerlisten</vt:lpstr>
      <vt:lpstr>   Hvordan vil du/I  følge op hjemme i klinikken?</vt:lpstr>
      <vt:lpstr>Refleksionsspørgsmål –næste skridt i arbejdet hjemme i klinikken </vt:lpstr>
      <vt:lpstr>Opsamling og målsætning</vt:lpstr>
      <vt:lpstr>Aftaler i kvalitetsnetværket efter dagens møde</vt:lpstr>
      <vt:lpstr>Næste møde  Hvornår og hvilket emne?</vt:lpstr>
      <vt:lpstr>Næste møde og emne / årsplan</vt:lpstr>
      <vt:lpstr>Tak for i dag </vt:lpstr>
      <vt:lpstr>Journalaudit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Jeres første  kvalitetsnetværksmøde</dc:title>
  <dc:subject/>
  <dc:creator>Toby Orton</dc:creator>
  <cp:keywords/>
  <dc:description/>
  <cp:lastModifiedBy>Fritze Flink</cp:lastModifiedBy>
  <cp:revision>59</cp:revision>
  <dcterms:created xsi:type="dcterms:W3CDTF">2024-10-15T12:12:35Z</dcterms:created>
  <dcterms:modified xsi:type="dcterms:W3CDTF">2026-06-22T11:18:09Z</dcterms:modified>
  <cp:category/>
</cp:coreProperties>
</file>