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22"/>
  </p:notesMasterIdLst>
  <p:sldIdLst>
    <p:sldId id="256" r:id="rId2"/>
    <p:sldId id="1215" r:id="rId3"/>
    <p:sldId id="1145" r:id="rId4"/>
    <p:sldId id="1209" r:id="rId5"/>
    <p:sldId id="1230" r:id="rId6"/>
    <p:sldId id="1212" r:id="rId7"/>
    <p:sldId id="1231" r:id="rId8"/>
    <p:sldId id="1183" r:id="rId9"/>
    <p:sldId id="1219" r:id="rId10"/>
    <p:sldId id="1206" r:id="rId11"/>
    <p:sldId id="1220" r:id="rId12"/>
    <p:sldId id="1224" r:id="rId13"/>
    <p:sldId id="1223" r:id="rId14"/>
    <p:sldId id="1222" r:id="rId15"/>
    <p:sldId id="1208" r:id="rId16"/>
    <p:sldId id="1225" r:id="rId17"/>
    <p:sldId id="1226" r:id="rId18"/>
    <p:sldId id="1227" r:id="rId19"/>
    <p:sldId id="1229" r:id="rId20"/>
    <p:sldId id="1218" r:id="rId21"/>
  </p:sldIdLst>
  <p:sldSz cx="12192000" cy="6858000"/>
  <p:notesSz cx="6858000" cy="9144000"/>
  <p:embeddedFontLst>
    <p:embeddedFont>
      <p:font typeface="Arial Black" panose="020B0A04020102020204" pitchFamily="34" charset="0"/>
      <p:bold r:id="rId23"/>
    </p:embeddedFont>
    <p:embeddedFont>
      <p:font typeface="Franklin Gothic Book" panose="020B0503020102020204" pitchFamily="34" charset="0"/>
      <p:regular r:id="rId24"/>
      <p:italic r:id="rId25"/>
    </p:embeddedFont>
    <p:embeddedFont>
      <p:font typeface="Open Sans" pitchFamily="2" charset="0"/>
      <p:regular r:id="rId26"/>
      <p:bold r:id="rId27"/>
      <p:italic r:id="rId28"/>
      <p:boldItalic r:id="rId29"/>
    </p:embeddedFont>
  </p:embeddedFontLst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780544A-3DAF-9D96-A0FA-6E7E29E89670}" name="Sara Birkedal" initials="SB" userId="S::sb@fysio.dk::47127368-feb8-4975-bf87-3e932884349f" providerId="AD"/>
  <p188:author id="{83913974-F218-A838-1AEF-CF3BA7AB09F1}" name="Per Kjær" initials="" userId="S::pk@fysio.dk::b0343493-d59a-4e76-8c78-a70bbef7186d" providerId="AD"/>
  <p188:author id="{8F11987B-BC47-E13A-BB51-3B37967945CC}" name="Maiken Hansen" initials="MH" userId="S::mh@fysio.dk::b786fe74-ca87-4d89-af0a-93657c2d9e37" providerId="AD"/>
  <p188:author id="{D745F880-E211-F4AB-F98C-DBECE264FEF3}" name="Fritze Flink" initials="FF" userId="S::ff@fysio.dk::0db8eeb4-fc87-4b89-b319-69cac2dfa03e" providerId="AD"/>
  <p188:author id="{3EBFEAA1-20C1-23FA-1D34-21979555D7E8}" name="Heidi Mortensen" initials="HM" userId="S::hm@fysio.dk::c571458c-5562-4178-a3b2-87e2d98a16a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110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presProps" Target="presProps.xml"/><Relationship Id="rId35" Type="http://schemas.microsoft.com/office/2018/10/relationships/authors" Target="author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itze Flink" userId="0db8eeb4-fc87-4b89-b319-69cac2dfa03e" providerId="ADAL" clId="{B561B63F-8E34-4EDB-AD60-62D368418071}"/>
    <pc:docChg chg="delSld modSld">
      <pc:chgData name="Fritze Flink" userId="0db8eeb4-fc87-4b89-b319-69cac2dfa03e" providerId="ADAL" clId="{B561B63F-8E34-4EDB-AD60-62D368418071}" dt="2026-06-22T11:16:26.140" v="57" actId="20577"/>
      <pc:docMkLst>
        <pc:docMk/>
      </pc:docMkLst>
      <pc:sldChg chg="modSp mod">
        <pc:chgData name="Fritze Flink" userId="0db8eeb4-fc87-4b89-b319-69cac2dfa03e" providerId="ADAL" clId="{B561B63F-8E34-4EDB-AD60-62D368418071}" dt="2026-06-22T11:14:36.402" v="4" actId="20577"/>
        <pc:sldMkLst>
          <pc:docMk/>
          <pc:sldMk cId="1430892054" sldId="1218"/>
        </pc:sldMkLst>
        <pc:spChg chg="mod">
          <ac:chgData name="Fritze Flink" userId="0db8eeb4-fc87-4b89-b319-69cac2dfa03e" providerId="ADAL" clId="{B561B63F-8E34-4EDB-AD60-62D368418071}" dt="2026-06-22T11:14:36.402" v="4" actId="20577"/>
          <ac:spMkLst>
            <pc:docMk/>
            <pc:sldMk cId="1430892054" sldId="1218"/>
            <ac:spMk id="3" creationId="{FD16C5CB-DBEE-8F6C-C529-4314CE4AD42C}"/>
          </ac:spMkLst>
        </pc:spChg>
      </pc:sldChg>
      <pc:sldChg chg="modSp mod">
        <pc:chgData name="Fritze Flink" userId="0db8eeb4-fc87-4b89-b319-69cac2dfa03e" providerId="ADAL" clId="{B561B63F-8E34-4EDB-AD60-62D368418071}" dt="2026-06-22T11:16:26.140" v="57" actId="20577"/>
        <pc:sldMkLst>
          <pc:docMk/>
          <pc:sldMk cId="937164159" sldId="1219"/>
        </pc:sldMkLst>
        <pc:spChg chg="mod">
          <ac:chgData name="Fritze Flink" userId="0db8eeb4-fc87-4b89-b319-69cac2dfa03e" providerId="ADAL" clId="{B561B63F-8E34-4EDB-AD60-62D368418071}" dt="2026-06-22T11:16:26.140" v="57" actId="20577"/>
          <ac:spMkLst>
            <pc:docMk/>
            <pc:sldMk cId="937164159" sldId="1219"/>
            <ac:spMk id="3" creationId="{4982852B-23AF-ACB0-6D7B-62B469AC060C}"/>
          </ac:spMkLst>
        </pc:spChg>
      </pc:sldChg>
      <pc:sldChg chg="del">
        <pc:chgData name="Fritze Flink" userId="0db8eeb4-fc87-4b89-b319-69cac2dfa03e" providerId="ADAL" clId="{B561B63F-8E34-4EDB-AD60-62D368418071}" dt="2026-06-22T10:54:09.286" v="0" actId="47"/>
        <pc:sldMkLst>
          <pc:docMk/>
          <pc:sldMk cId="2589227262" sldId="122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A8DF86-B4EA-C14D-A45E-98760B04D3D0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EA341-B3E3-5546-A3D1-CCBCBD6EA061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046547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1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237386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Hvis I har aftalt journalaudit kan du bruge dette slide.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20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212306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E120F-7FC6-3661-614B-5B0DC6ECB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8253E7-8187-13FB-028F-7EED05E4D8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51D973-B952-B7BD-60C3-194EBA3DF3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024ABA-C61F-0252-540F-A4FDFF7EA2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6023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B72A9-0A2C-37E0-07FB-C3C6F5825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36133B-2A41-14AF-8922-F76ECC8670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946888-B65B-134D-A8F1-BC2F447FC4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8F634B-84F6-DACB-B38F-959302323F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8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344875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60A98-A903-C221-A372-D9B2FF8E7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7985F0-AC5B-CD05-0A62-2213331853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57D541-56B2-C8A2-51A6-AE8F67CF52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49D9BA-02CD-AB2F-0107-A5D462A97C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10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65422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94CA1-2100-4C1E-79DC-FF4C927FA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FDBD14-3549-D73A-ADB4-AA4BCB856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539B2D-96D6-F73A-EC57-35DC005A81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8E2D78-4305-AF40-A85C-6238490523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12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8870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926D7-9E41-D8ED-FE70-E9FFF755F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97067F-0685-8413-0EEE-0DED61F8A6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08939D-FE95-BDA4-B9E8-9FE4F05D2D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BB083-DB66-CE5C-D359-836AF9B040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13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209222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EAB47-72D9-C79B-1029-A352F52D5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F31CA5-D442-9410-7550-A0F4DE0D9C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F49A5D-A2F3-B851-337B-63FBBE3438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ACF79D-65D7-DEC3-1C86-4453F32014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15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23451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EAB47-72D9-C79B-1029-A352F52D5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F31CA5-D442-9410-7550-A0F4DE0D9C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F49A5D-A2F3-B851-337B-63FBBE3438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ACF79D-65D7-DEC3-1C86-4453F32014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17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23451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2C635-249E-49F4-4494-5D5CE5DE4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D37B57-170F-FAB8-8528-9E7FB26BA4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36129F-C15A-C1E2-FF53-CF8D26B91A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9E89B-E5CB-9EA0-1AD0-4A9FA8CED5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19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40189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logo with text on it&#10;&#10;Description automatically generated">
            <a:extLst>
              <a:ext uri="{FF2B5EF4-FFF2-40B4-BE49-F238E27FC236}">
                <a16:creationId xmlns:a16="http://schemas.microsoft.com/office/drawing/2014/main" id="{29BDF3BC-33C5-33EC-DE0D-D437E5202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1882" t="25602" r="22941" b="22738"/>
          <a:stretch/>
        </p:blipFill>
        <p:spPr>
          <a:xfrm>
            <a:off x="0" y="4599431"/>
            <a:ext cx="4288536" cy="22585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48A0F1-A31C-C569-FF36-285C0F6D95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00044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GB" err="1"/>
              <a:t>Tekst</a:t>
            </a:r>
            <a:r>
              <a:rPr lang="en-GB"/>
              <a:t> her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D64CA2-489D-4B9D-7516-CE8A12CD8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8011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73130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51046-3C31-A55C-6188-FC0F06C39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D6DD1-5201-6786-E7E2-6AE4B6A88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D5FEDE-D6DF-CC88-40CC-1768B0E6C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F2224B-43B2-DA47-C62D-2DBD612C6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DA3324-ADCD-E945-A237-6E6B8FCF4BA6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71FB6A-DB53-4EB3-C7D7-0C7E9B55B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E869D3-AB01-852B-6C31-2113B93B1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923667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E26EB-61BE-430E-47C9-BDA798B34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A55D22-93F1-DB5E-6371-2BF9B02A90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301464-6A48-D9A1-CC70-0B172B5DF2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227419-628B-11FB-781A-D3C67F168F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DA3324-ADCD-E945-A237-6E6B8FCF4BA6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6A8C4-73C6-0FBD-3E2B-A2AB724DD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11101D-2900-37A2-5E52-70091CBD8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456734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4BA2D-0620-3241-3E95-95A9118A0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4F8E3E-9654-7439-BC7B-75513C1C1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B96CC-8C05-DCA8-865E-A3E0C3E8BB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DA3324-ADCD-E945-A237-6E6B8FCF4BA6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9018BB-0B4A-8876-2AA7-A120F36A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DC97E-71E3-4484-BFC2-B63B6C5E9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972024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6C74A3-CAE9-340A-FE49-E86B74D424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DEFB02-7DA5-F102-B75C-C74354DCE6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13AA3-89C6-CF4B-01C7-E46A828C30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DA3324-ADCD-E945-A237-6E6B8FCF4BA6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940D8-30BB-E46E-EB65-CA0026996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BD26B-1002-7622-FDC3-342DE93B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676212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rectangle with a shadow&#10;&#10;Description automatically generated">
            <a:extLst>
              <a:ext uri="{FF2B5EF4-FFF2-40B4-BE49-F238E27FC236}">
                <a16:creationId xmlns:a16="http://schemas.microsoft.com/office/drawing/2014/main" id="{BD819595-0869-0114-18A2-6A4C2C1D77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48A0F1-A31C-C569-FF36-285C0F6D95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000443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Tekst</a:t>
            </a:r>
            <a:r>
              <a:rPr lang="en-GB"/>
              <a:t> her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D64CA2-489D-4B9D-7516-CE8A12CD8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8011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28293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A0F1-A31C-C569-FF36-285C0F6D95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000443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GB" err="1"/>
              <a:t>Tekst</a:t>
            </a:r>
            <a:r>
              <a:rPr lang="en-GB"/>
              <a:t> her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D64CA2-489D-4B9D-7516-CE8A12CD8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8011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55245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C3D17-FCE1-DCC8-71F6-45BDDDA96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75271-B2D2-D672-2145-0155586B6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46088" indent="-446088">
              <a:buSzPct val="120000"/>
              <a:buFontTx/>
              <a:buBlip>
                <a:blip r:embed="rId2"/>
              </a:buBlip>
              <a:tabLst/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E89D9-A3F6-1949-AED2-414E227D98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0DA3324-ADCD-E945-A237-6E6B8FCF4BA6}" type="datetimeFigureOut">
              <a:rPr lang="en-DK" smtClean="0"/>
              <a:pPr/>
              <a:t>06/22/2026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DF5F0-E7B3-4B24-4E85-EBDEE1C67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2D437-C012-ECA2-542A-5CA019DB3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2497D0-514A-7F4D-AA82-B6140E0621CA}" type="slidenum">
              <a:rPr lang="en-DK" smtClean="0"/>
              <a:pPr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226381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2F067-C0B4-9AD3-5FA8-5829BF501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911E10-AF5D-38B8-CE29-62BA3D576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618F6F-52CF-68BE-18AF-B2F068CA3E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DA3324-ADCD-E945-A237-6E6B8FCF4BA6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69C2B7-C3D3-318C-E012-5FFE8DAD5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0F524-24A6-9D6F-E77B-7064253E6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78198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62DF9-7986-BD0A-3A2E-422EB8650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85F92-636B-9D4E-C07F-0CF420EDD3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EF6A1A-B17A-6FD1-CB75-47BC3092C2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AEECA1-0A90-18CA-2959-484EA4A8C8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DA3324-ADCD-E945-A237-6E6B8FCF4BA6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FAE1F5-E309-BF74-A3CA-41E16D927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903BB-2DAB-4320-865D-ACB9A12B3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408293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D138C-9952-D571-296E-F8EA98A3D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D60B22-7896-0CED-3C88-58A8A3BD6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4D5BBF-129F-F83F-A0B5-22FE3E78F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644C1A-7653-0631-3F8C-B7182F40CC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0A2C1B-E7B0-B3C2-D7EC-5B588B1FB0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BD3292-3A25-03FC-5CF7-BD99DB87E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DA3324-ADCD-E945-A237-6E6B8FCF4BA6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E8EF5D-084A-9566-099A-9D93B2683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2D35F9-05E1-ED14-5D5E-B3D38F387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915237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0E80B-6530-B920-DD10-5E05B2879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5F0716-73D1-0FD0-21E1-4EA282C9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DA3324-ADCD-E945-A237-6E6B8FCF4BA6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8C713C-AA1B-F72E-8F83-AE5DA3CBC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FC7FE4-02EE-A3CA-AA5B-A12C528D4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74124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3AB624-9B12-9E40-9B35-AE0388FED0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DA3324-ADCD-E945-A237-6E6B8FCF4BA6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44BCE8-9CC4-1212-B469-D27045308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D633FC-0855-B7FF-DE95-9969FF3B2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22708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E8C200-8B7A-2BC8-A5C3-F77AAAE31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noProof="0" err="1"/>
              <a:t>Click</a:t>
            </a:r>
            <a:r>
              <a:rPr lang="da-DK" noProof="0"/>
              <a:t> to </a:t>
            </a:r>
            <a:r>
              <a:rPr lang="da-DK" noProof="0" err="1"/>
              <a:t>edit</a:t>
            </a:r>
            <a:r>
              <a:rPr lang="da-DK" noProof="0"/>
              <a:t> Master </a:t>
            </a:r>
            <a:r>
              <a:rPr lang="da-DK" noProof="0" err="1"/>
              <a:t>title</a:t>
            </a:r>
            <a:r>
              <a:rPr lang="da-DK" noProof="0"/>
              <a:t>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E4F00E-F58B-0400-0DD8-844916C47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51105-4D75-9563-673E-B519A6FA27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174293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 baseline="0">
          <a:solidFill>
            <a:schemeClr val="tx2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446088" indent="-446088" algn="l" defTabSz="914400" rtl="0" eaLnBrk="1" latinLnBrk="0" hangingPunct="1">
        <a:lnSpc>
          <a:spcPct val="90000"/>
        </a:lnSpc>
        <a:spcBef>
          <a:spcPts val="1000"/>
        </a:spcBef>
        <a:buSzPct val="120000"/>
        <a:buFontTx/>
        <a:buBlip>
          <a:blip r:embed="rId16"/>
        </a:buBlip>
        <a:tabLst/>
        <a:defRPr sz="2800" b="0" i="0" kern="1200">
          <a:solidFill>
            <a:schemeClr val="tx2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2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BB1E7-9F94-F410-8E2F-204100CBF1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421" y="828881"/>
            <a:ext cx="9263179" cy="3265534"/>
          </a:xfrm>
        </p:spPr>
        <p:txBody>
          <a:bodyPr>
            <a:normAutofit/>
          </a:bodyPr>
          <a:lstStyle/>
          <a:p>
            <a:pPr algn="ctr"/>
            <a:r>
              <a:rPr lang="da-DK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Epi</a:t>
            </a:r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kriser</a:t>
            </a:r>
            <a:b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fysioterapipraksis</a:t>
            </a:r>
          </a:p>
        </p:txBody>
      </p:sp>
    </p:spTree>
    <p:extLst>
      <p:ext uri="{BB962C8B-B14F-4D97-AF65-F5344CB8AC3E}">
        <p14:creationId xmlns:p14="http://schemas.microsoft.com/office/powerpoint/2010/main" val="755800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DE354-D3FB-08A9-7E72-2E70ECF78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check mark on a black background&#10;&#10;Description automatically generated">
            <a:extLst>
              <a:ext uri="{FF2B5EF4-FFF2-40B4-BE49-F238E27FC236}">
                <a16:creationId xmlns:a16="http://schemas.microsoft.com/office/drawing/2014/main" id="{68073E6B-326C-7373-7E87-5A176B02D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728" y="-178569"/>
            <a:ext cx="6536944" cy="72970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BBA2D6-D369-C153-B4A0-6F6031FE98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328" y="1285450"/>
            <a:ext cx="9144000" cy="2387600"/>
          </a:xfrm>
        </p:spPr>
        <p:txBody>
          <a:bodyPr>
            <a:normAutofit/>
          </a:bodyPr>
          <a:lstStyle/>
          <a:p>
            <a:r>
              <a:rPr lang="da-DK" sz="72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Plenum-</a:t>
            </a:r>
            <a:br>
              <a:rPr lang="da-DK" sz="72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sz="7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drøftelse </a:t>
            </a:r>
            <a:endParaRPr lang="en-DK" sz="7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93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406B0-7A44-FC4C-BF17-AF77D140D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F0373-EAF8-70F2-F901-2B45516D4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Bring </a:t>
            </a:r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viden og erfaringer </a:t>
            </a:r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spil</a:t>
            </a:r>
            <a:endParaRPr lang="en-DK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A7648-4A86-64D9-1688-85FFADFC6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59282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da-DK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lvl="0"/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Hvilke tanker har drøftelsen sat i gang?</a:t>
            </a:r>
          </a:p>
          <a:p>
            <a:pPr lvl="1"/>
            <a:r>
              <a:rPr lang="da-DK" sz="2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Hvilke pointer vil I bringe videre fra jeres drøftelser i de små grupper?</a:t>
            </a:r>
          </a:p>
          <a:p>
            <a:pPr lvl="0"/>
            <a:endParaRPr lang="da-DK" sz="22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da-DK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401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B2BD5-C335-8AD4-C02A-38C07D628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check mark on a black background&#10;&#10;Description automatically generated">
            <a:extLst>
              <a:ext uri="{FF2B5EF4-FFF2-40B4-BE49-F238E27FC236}">
                <a16:creationId xmlns:a16="http://schemas.microsoft.com/office/drawing/2014/main" id="{746512E9-48C9-FF34-FD1A-29C2F3727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728" y="-178569"/>
            <a:ext cx="6536944" cy="72970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FB8DA3-7DBB-989C-FDA4-1FACF7AE0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585" y="1285450"/>
            <a:ext cx="9385743" cy="3164242"/>
          </a:xfrm>
        </p:spPr>
        <p:txBody>
          <a:bodyPr>
            <a:normAutofit fontScale="90000"/>
          </a:bodyPr>
          <a:lstStyle/>
          <a:p>
            <a:r>
              <a:rPr lang="da-DK" sz="72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Pause </a:t>
            </a:r>
            <a:r>
              <a:rPr lang="da-DK" sz="72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– </a:t>
            </a:r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vi mødes igen</a:t>
            </a:r>
            <a:b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</a:br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klokken XX</a:t>
            </a:r>
            <a:br>
              <a:rPr lang="da-DK" sz="72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da-DK" sz="72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Husk at </a:t>
            </a:r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underskrive deltagerlisten</a:t>
            </a:r>
            <a:endParaRPr lang="en-DK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211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04F7C-8C58-3B68-8AFD-A04A9D57F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check mark on a black background&#10;&#10;Description automatically generated">
            <a:extLst>
              <a:ext uri="{FF2B5EF4-FFF2-40B4-BE49-F238E27FC236}">
                <a16:creationId xmlns:a16="http://schemas.microsoft.com/office/drawing/2014/main" id="{B61434BF-7F07-0752-528A-7ABC7B2FE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728" y="-161096"/>
            <a:ext cx="6536944" cy="72970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4807EB-C27F-E9C0-AE04-AC1F04F01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328" y="1864350"/>
            <a:ext cx="9450905" cy="2387600"/>
          </a:xfrm>
        </p:spPr>
        <p:txBody>
          <a:bodyPr>
            <a:noAutofit/>
          </a:bodyPr>
          <a:lstStyle/>
          <a:p>
            <a:r>
              <a:rPr lang="da-DK" sz="5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br>
              <a:rPr lang="da-DK" sz="5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Hvordan vil du/I </a:t>
            </a:r>
            <a:br>
              <a:rPr lang="da-DK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sz="5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følge op </a:t>
            </a:r>
            <a:r>
              <a:rPr lang="da-DK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hjemme</a:t>
            </a:r>
            <a:br>
              <a:rPr lang="da-DK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klinikken?</a:t>
            </a:r>
            <a:endParaRPr lang="en-DK" sz="5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853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2D352-26F6-C7B5-E69C-6083368B7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96B68-BF42-77DA-534C-03E1AC7C5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640" y="1508469"/>
            <a:ext cx="10911160" cy="4992915"/>
          </a:xfrm>
        </p:spPr>
        <p:txBody>
          <a:bodyPr anchor="ctr">
            <a:noAutofit/>
          </a:bodyPr>
          <a:lstStyle/>
          <a:p>
            <a:pPr lvl="0"/>
            <a:r>
              <a:rPr lang="da-DK" dirty="0"/>
              <a:t>Hvad tager du særligt med hjem til klinikken?</a:t>
            </a:r>
          </a:p>
          <a:p>
            <a:pPr lvl="0"/>
            <a:r>
              <a:rPr lang="da-DK" dirty="0"/>
              <a:t>Hvilke tiltag vil du konkret tage, når du kommer hjem i klinikken? </a:t>
            </a:r>
          </a:p>
          <a:p>
            <a:pPr lvl="0"/>
            <a:r>
              <a:rPr lang="da-DK" dirty="0"/>
              <a:t>Har du fået nogle nye redskaber der kan hjælpe dig med god og </a:t>
            </a:r>
            <a:r>
              <a:rPr lang="da-DK"/>
              <a:t>fyldestgørende epikriser?</a:t>
            </a:r>
            <a:endParaRPr lang="da-DK" dirty="0"/>
          </a:p>
          <a:p>
            <a:pPr lvl="0"/>
            <a:r>
              <a:rPr lang="da-DK" dirty="0"/>
              <a:t>Hvordan vil du sikre at dine ansatte kolleger bliver inkluderet i processen? </a:t>
            </a:r>
          </a:p>
          <a:p>
            <a:pPr lvl="0"/>
            <a:r>
              <a:rPr lang="da-DK" dirty="0"/>
              <a:t>Hvad er dit første skridt, når du kommer hjem i klinikken? </a:t>
            </a:r>
          </a:p>
          <a:p>
            <a:pPr lvl="0"/>
            <a:r>
              <a:rPr lang="da-DK" dirty="0"/>
              <a:t>Aftale om hvem der gør hvad hjemme igen – hvis I er en klinik </a:t>
            </a:r>
          </a:p>
          <a:p>
            <a:pPr lvl="0"/>
            <a:endParaRPr lang="da-DK" sz="18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584096E-7155-66EF-18F8-DC061DC0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124" y="361102"/>
            <a:ext cx="10794676" cy="757146"/>
          </a:xfrm>
        </p:spPr>
        <p:txBody>
          <a:bodyPr>
            <a:normAutofit fontScale="90000"/>
          </a:bodyPr>
          <a:lstStyle/>
          <a:p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Refleksions</a:t>
            </a:r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spørgsmål –</a:t>
            </a:r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næste skridt </a:t>
            </a:r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i arbejdet hjemme i klinikken </a:t>
            </a:r>
          </a:p>
        </p:txBody>
      </p:sp>
    </p:spTree>
    <p:extLst>
      <p:ext uri="{BB962C8B-B14F-4D97-AF65-F5344CB8AC3E}">
        <p14:creationId xmlns:p14="http://schemas.microsoft.com/office/powerpoint/2010/main" val="3966590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6EE61-D8F8-7D4C-B896-E2AD9161C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check mark on a black background&#10;&#10;Description automatically generated">
            <a:extLst>
              <a:ext uri="{FF2B5EF4-FFF2-40B4-BE49-F238E27FC236}">
                <a16:creationId xmlns:a16="http://schemas.microsoft.com/office/drawing/2014/main" id="{41C17502-87B1-899F-06C0-EB559A759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728" y="-178569"/>
            <a:ext cx="6536944" cy="72970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809AB7-7F14-DD3A-D1F7-BFFBBC62D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7687" y="1155359"/>
            <a:ext cx="9779294" cy="2387600"/>
          </a:xfrm>
        </p:spPr>
        <p:txBody>
          <a:bodyPr>
            <a:noAutofit/>
          </a:bodyPr>
          <a:lstStyle/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6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  <a:r>
              <a:rPr lang="da-DK" sz="6600" dirty="0">
                <a:solidFill>
                  <a:schemeClr val="accent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psamling og </a:t>
            </a:r>
            <a:r>
              <a:rPr lang="da-DK" sz="6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målsætning</a:t>
            </a:r>
            <a:endParaRPr lang="da-DK" sz="6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538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5EF84-F74A-6203-5757-2F6679165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8219E-B8C2-0EBF-2582-846296FEB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133" y="1836802"/>
            <a:ext cx="10870391" cy="4307590"/>
          </a:xfrm>
        </p:spPr>
        <p:txBody>
          <a:bodyPr anchor="ctr">
            <a:noAutofit/>
          </a:bodyPr>
          <a:lstStyle/>
          <a:p>
            <a:pPr marL="0" lvl="0" indent="0">
              <a:buNone/>
            </a:pPr>
            <a:r>
              <a:rPr lang="da-DK" dirty="0"/>
              <a:t>Hvordan ønsker vi i kvalitetsnetværket at arbejde videre med/følge op på emnet epikriser?</a:t>
            </a:r>
          </a:p>
          <a:p>
            <a:pPr marL="0" lvl="0" indent="0">
              <a:buNone/>
            </a:pPr>
            <a:endParaRPr lang="da-DK" dirty="0"/>
          </a:p>
          <a:p>
            <a:pPr marL="0" lvl="0" indent="0">
              <a:buNone/>
            </a:pPr>
            <a:r>
              <a:rPr lang="da-DK" dirty="0"/>
              <a:t>Vi aftaler at: </a:t>
            </a:r>
          </a:p>
          <a:p>
            <a:pPr lvl="0"/>
            <a:r>
              <a:rPr lang="da-DK" dirty="0"/>
              <a:t>XXX</a:t>
            </a:r>
          </a:p>
          <a:p>
            <a:pPr lvl="0"/>
            <a:r>
              <a:rPr lang="da-DK" dirty="0"/>
              <a:t>XXX</a:t>
            </a:r>
          </a:p>
          <a:p>
            <a:pPr lvl="0"/>
            <a:r>
              <a:rPr lang="da-DK" dirty="0"/>
              <a:t>XXX</a:t>
            </a:r>
          </a:p>
          <a:p>
            <a:pPr lvl="0"/>
            <a:r>
              <a:rPr lang="da-DK" dirty="0"/>
              <a:t>XXX </a:t>
            </a:r>
          </a:p>
          <a:p>
            <a:pPr lvl="0"/>
            <a:endParaRPr lang="da-DK" sz="18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3282A1B-2D1A-48F0-EF6D-47677F7CD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859" y="361102"/>
            <a:ext cx="11050941" cy="1409456"/>
          </a:xfrm>
        </p:spPr>
        <p:txBody>
          <a:bodyPr>
            <a:normAutofit/>
          </a:bodyPr>
          <a:lstStyle/>
          <a:p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Aftaler</a:t>
            </a:r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 i kvalitetsnetværket efter dagens møde</a:t>
            </a:r>
          </a:p>
        </p:txBody>
      </p:sp>
    </p:spTree>
    <p:extLst>
      <p:ext uri="{BB962C8B-B14F-4D97-AF65-F5344CB8AC3E}">
        <p14:creationId xmlns:p14="http://schemas.microsoft.com/office/powerpoint/2010/main" val="364972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6EE61-D8F8-7D4C-B896-E2AD9161C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check mark on a black background&#10;&#10;Description automatically generated">
            <a:extLst>
              <a:ext uri="{FF2B5EF4-FFF2-40B4-BE49-F238E27FC236}">
                <a16:creationId xmlns:a16="http://schemas.microsoft.com/office/drawing/2014/main" id="{41C17502-87B1-899F-06C0-EB559A759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728" y="-178569"/>
            <a:ext cx="6536944" cy="72970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809AB7-7F14-DD3A-D1F7-BFFBBC62D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328" y="1864350"/>
            <a:ext cx="9450905" cy="2387600"/>
          </a:xfrm>
        </p:spPr>
        <p:txBody>
          <a:bodyPr>
            <a:noAutofit/>
          </a:bodyPr>
          <a:lstStyle/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5400" dirty="0">
                <a:solidFill>
                  <a:schemeClr val="accent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Næste møde </a:t>
            </a:r>
            <a:br>
              <a:rPr lang="da-DK" sz="5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  <a:r>
              <a:rPr lang="da-DK" sz="5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vornår og</a:t>
            </a:r>
            <a:br>
              <a:rPr lang="da-DK" sz="5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sz="5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hvilket emne</a:t>
            </a:r>
            <a:r>
              <a:rPr lang="da-DK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95648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1DE32-2E4F-0015-B042-30D32F1EE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5C473-D22E-4FA7-34E2-4D9CF4786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408" y="1689019"/>
            <a:ext cx="10870391" cy="4812365"/>
          </a:xfrm>
        </p:spPr>
        <p:txBody>
          <a:bodyPr anchor="ctr">
            <a:noAutofit/>
          </a:bodyPr>
          <a:lstStyle/>
          <a:p>
            <a:pPr lvl="0"/>
            <a:r>
              <a:rPr lang="da-DK" dirty="0"/>
              <a:t>Næste møde er:</a:t>
            </a:r>
          </a:p>
          <a:p>
            <a:pPr lvl="0"/>
            <a:r>
              <a:rPr lang="da-DK" dirty="0"/>
              <a:t>Emnet er: </a:t>
            </a:r>
          </a:p>
          <a:p>
            <a:pPr lvl="0"/>
            <a:r>
              <a:rPr lang="da-DK" dirty="0"/>
              <a:t>Evt. beslutninger om forberedelse </a:t>
            </a:r>
          </a:p>
          <a:p>
            <a:pPr lvl="0"/>
            <a:r>
              <a:rPr lang="da-DK" dirty="0"/>
              <a:t>XXX</a:t>
            </a:r>
          </a:p>
          <a:p>
            <a:pPr lvl="0"/>
            <a:r>
              <a:rPr lang="da-DK" dirty="0"/>
              <a:t>XXX</a:t>
            </a:r>
          </a:p>
          <a:p>
            <a:pPr lvl="0"/>
            <a:r>
              <a:rPr lang="da-DK" dirty="0"/>
              <a:t>Årsplanen er:</a:t>
            </a:r>
          </a:p>
          <a:p>
            <a:pPr lvl="0"/>
            <a:r>
              <a:rPr lang="da-DK" dirty="0"/>
              <a:t>XXX </a:t>
            </a:r>
          </a:p>
          <a:p>
            <a:pPr lvl="0"/>
            <a:endParaRPr lang="da-DK" sz="18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AE836E-C1C1-493D-99F0-B94D9FF48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859" y="361102"/>
            <a:ext cx="11050941" cy="1409456"/>
          </a:xfrm>
        </p:spPr>
        <p:txBody>
          <a:bodyPr>
            <a:normAutofit/>
          </a:bodyPr>
          <a:lstStyle/>
          <a:p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Næste møde </a:t>
            </a:r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og emne </a:t>
            </a:r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årsplan</a:t>
            </a:r>
            <a:endParaRPr lang="da-DK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173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42BC9-0AE2-4916-6606-37019AB79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white text and red check mark&#10;&#10;Description automatically generated">
            <a:extLst>
              <a:ext uri="{FF2B5EF4-FFF2-40B4-BE49-F238E27FC236}">
                <a16:creationId xmlns:a16="http://schemas.microsoft.com/office/drawing/2014/main" id="{C4048B13-1ABE-7CD1-0324-7708254138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187" r="18501"/>
          <a:stretch/>
        </p:blipFill>
        <p:spPr>
          <a:xfrm>
            <a:off x="0" y="2394125"/>
            <a:ext cx="4874859" cy="4073730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6D61F9E-455C-02AD-20FB-71A1F0EFA93E}"/>
              </a:ext>
            </a:extLst>
          </p:cNvPr>
          <p:cNvSpPr txBox="1">
            <a:spLocks/>
          </p:cNvSpPr>
          <p:nvPr/>
        </p:nvSpPr>
        <p:spPr>
          <a:xfrm>
            <a:off x="3096768" y="5774933"/>
            <a:ext cx="3852672" cy="10830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Neue Haas Unica W1G" panose="020B0504030206020203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Neue Haas Unica W1G" panose="020B0504030206020203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2"/>
                </a:solidFill>
                <a:latin typeface="Neue Haas Unica W1G" panose="020B0504030206020203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Neue Haas Unica W1G" panose="020B0504030206020203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Neue Haas Unica W1G" panose="020B0504030206020203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ekm@fysio.dk</a:t>
            </a:r>
            <a:endParaRPr lang="en-DK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15AB6F-B54C-CA68-3DF4-B26518F440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5945" y="1155359"/>
            <a:ext cx="7571035" cy="1832458"/>
          </a:xfrm>
        </p:spPr>
        <p:txBody>
          <a:bodyPr>
            <a:noAutofit/>
          </a:bodyPr>
          <a:lstStyle/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6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 for i dag </a:t>
            </a:r>
            <a:r>
              <a:rPr lang="da-DK" sz="6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</a:t>
            </a:r>
            <a:endParaRPr lang="da-DK" sz="6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029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09B5A-87BB-EA9A-84CD-7CFDA525B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4192C-D722-73E8-6527-B8A629453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1095"/>
            <a:ext cx="10515600" cy="974002"/>
          </a:xfrm>
        </p:spPr>
        <p:txBody>
          <a:bodyPr/>
          <a:lstStyle/>
          <a:p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Dagsorden</a:t>
            </a:r>
            <a:endParaRPr lang="da-DK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5A1FE-4715-E70D-64DD-5E1CD31DF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30" y="1345097"/>
            <a:ext cx="10814370" cy="5029200"/>
          </a:xfrm>
        </p:spPr>
        <p:txBody>
          <a:bodyPr anchor="ctr">
            <a:noAutofit/>
          </a:bodyPr>
          <a:lstStyle/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endParaRPr lang="da-DK" sz="18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Velkommen – siden sidst (5 min.)</a:t>
            </a:r>
            <a:endParaRPr lang="da-DK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Kort oplæg om epikriser (10 min.)</a:t>
            </a: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2-3 sammen i grupper. Drøftelse af dine erfaringer med epikriser. Del din viden, tanker og erfaringer (30 min.)</a:t>
            </a: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Plenumdiskussion (30 min.)</a:t>
            </a: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Opsamling (15 min.)</a:t>
            </a:r>
            <a:endParaRPr lang="da-DK" sz="18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Pause, netværk, spisning, underskriv deltagerliste (30 min.)</a:t>
            </a: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Hvordan vil du/I følge op, hjemme i klinikken (35 min.)</a:t>
            </a: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Opsamling og målsætning + planlægning af næste møde – hvornår og hvilket emne? (20 min.)</a:t>
            </a: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Eventuelt</a:t>
            </a:r>
          </a:p>
        </p:txBody>
      </p:sp>
    </p:spTree>
    <p:extLst>
      <p:ext uri="{BB962C8B-B14F-4D97-AF65-F5344CB8AC3E}">
        <p14:creationId xmlns:p14="http://schemas.microsoft.com/office/powerpoint/2010/main" val="3429194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D547D-0179-38DA-9B2F-785A5351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7E682-D87A-4CE4-01FA-E5237B944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5334"/>
            <a:ext cx="10515600" cy="974002"/>
          </a:xfrm>
        </p:spPr>
        <p:txBody>
          <a:bodyPr>
            <a:normAutofit/>
          </a:bodyPr>
          <a:lstStyle/>
          <a:p>
            <a:r>
              <a:rPr lang="da-DK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Epikrise</a:t>
            </a:r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6C5CB-DBEE-8F6C-C529-4314CE4AD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815" y="1529336"/>
            <a:ext cx="10814370" cy="4574829"/>
          </a:xfrm>
        </p:spPr>
        <p:txBody>
          <a:bodyPr anchor="ctr">
            <a:noAutofit/>
          </a:bodyPr>
          <a:lstStyle/>
          <a:p>
            <a:pPr marL="685800">
              <a:lnSpc>
                <a:spcPct val="2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Hvad har du taget med dig fra dit nyligt afholdt audit?</a:t>
            </a:r>
          </a:p>
          <a:p>
            <a:pPr marL="685800">
              <a:lnSpc>
                <a:spcPct val="2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Fik du ny viden – som du kan bringe i spil her?</a:t>
            </a:r>
          </a:p>
          <a:p>
            <a:pPr marL="685800">
              <a:lnSpc>
                <a:spcPct val="2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Fik det dig til at overveje at ændre procedurer, skabeloner, fraser eller andet?</a:t>
            </a:r>
          </a:p>
          <a:p>
            <a:pPr marL="239712" indent="0">
              <a:lnSpc>
                <a:spcPct val="100000"/>
              </a:lnSpc>
              <a:spcAft>
                <a:spcPts val="600"/>
              </a:spcAft>
              <a:buNone/>
              <a:tabLst>
                <a:tab pos="3060065" algn="ctr"/>
                <a:tab pos="6120130" algn="r"/>
              </a:tabLst>
            </a:pPr>
            <a:endParaRPr lang="da-DK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892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AF43C-3318-9C6B-7F41-F15BE004B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check mark on a black background&#10;&#10;Description automatically generated">
            <a:extLst>
              <a:ext uri="{FF2B5EF4-FFF2-40B4-BE49-F238E27FC236}">
                <a16:creationId xmlns:a16="http://schemas.microsoft.com/office/drawing/2014/main" id="{E8C381BF-1A7F-422C-22EF-089CE5237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728" y="-178569"/>
            <a:ext cx="6536944" cy="72970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1DE5DB-D8C5-50CF-672E-397638745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1544" y="1314242"/>
            <a:ext cx="9526456" cy="2203577"/>
          </a:xfrm>
        </p:spPr>
        <p:txBody>
          <a:bodyPr>
            <a:normAutofit/>
          </a:bodyPr>
          <a:lstStyle/>
          <a:p>
            <a:r>
              <a:rPr lang="da-DK" sz="72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Epi</a:t>
            </a:r>
            <a:r>
              <a:rPr lang="da-DK" sz="7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kriser</a:t>
            </a:r>
            <a:br>
              <a:rPr lang="da-DK" sz="7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hvorfor er det vigtigt? </a:t>
            </a:r>
            <a:endParaRPr lang="en-DK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609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5BDB8-7970-564B-76A9-850D65586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C5C7-31B7-22F1-F882-FF1E56D81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282"/>
            <a:ext cx="10515600" cy="974002"/>
          </a:xfrm>
        </p:spPr>
        <p:txBody>
          <a:bodyPr>
            <a:normAutofit/>
          </a:bodyPr>
          <a:lstStyle/>
          <a:p>
            <a:r>
              <a:rPr lang="da-DK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Hvorfor er det </a:t>
            </a:r>
            <a:r>
              <a:rPr lang="da-DK" noProof="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vigtigt </a:t>
            </a:r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 skrive epikriser?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1DD29-7224-D6E2-87C8-6AF9A2BB3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22" y="1211284"/>
            <a:ext cx="10963578" cy="5409433"/>
          </a:xfrm>
        </p:spPr>
        <p:txBody>
          <a:bodyPr anchor="ctr">
            <a:noAutofit/>
          </a:bodyPr>
          <a:lstStyle/>
          <a:p>
            <a:pPr marL="239712" indent="0">
              <a:lnSpc>
                <a:spcPct val="100000"/>
              </a:lnSpc>
              <a:spcAft>
                <a:spcPts val="600"/>
              </a:spcAft>
              <a:buNone/>
              <a:tabLst>
                <a:tab pos="3060065" algn="ctr"/>
                <a:tab pos="6120130" algn="r"/>
              </a:tabLst>
            </a:pPr>
            <a:endParaRPr lang="da-DK" sz="4400" b="1" spc="-1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endParaRPr lang="da-DK" sz="20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da-DK" sz="2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Epikrisen fungerer som en </a:t>
            </a:r>
            <a:r>
              <a:rPr lang="da-DK" sz="2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sammenfatning af hele patientens behandling</a:t>
            </a:r>
            <a:r>
              <a:rPr lang="da-DK" sz="2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, derfor er det vigtigt at udarbejde en epikrise ved afslutningen af et behandlingsforløb</a:t>
            </a:r>
          </a:p>
          <a:p>
            <a:r>
              <a:rPr lang="da-DK" sz="2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Epikrisen sammenfatter relevante informationer som </a:t>
            </a:r>
            <a:r>
              <a:rPr lang="da-DK" sz="2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årsagen</a:t>
            </a:r>
            <a:r>
              <a:rPr lang="da-DK" sz="2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til henvisningen, </a:t>
            </a:r>
            <a:r>
              <a:rPr lang="da-DK" sz="2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fund</a:t>
            </a:r>
            <a:r>
              <a:rPr lang="da-DK" sz="2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fra undersøgelsen, den </a:t>
            </a:r>
            <a:r>
              <a:rPr lang="da-DK" sz="2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valgte behandling </a:t>
            </a:r>
            <a:r>
              <a:rPr lang="da-DK" sz="2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og hvordan patienten har </a:t>
            </a:r>
            <a:r>
              <a:rPr lang="da-DK" sz="2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responderet</a:t>
            </a:r>
          </a:p>
          <a:p>
            <a:r>
              <a:rPr lang="da-DK" sz="2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Den er </a:t>
            </a:r>
            <a:r>
              <a:rPr lang="da-DK" sz="2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dokumentation</a:t>
            </a:r>
            <a:r>
              <a:rPr lang="da-DK" sz="2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for, hvilke tiltag der er gjort og hvordan de har virket – både for patientens skyld og i forhold til journalpligt</a:t>
            </a:r>
          </a:p>
          <a:p>
            <a:r>
              <a:rPr lang="da-DK" sz="2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Epikrisen er et vigtigt </a:t>
            </a:r>
            <a:r>
              <a:rPr lang="da-DK" sz="2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kommunikationsværktøj </a:t>
            </a:r>
            <a:r>
              <a:rPr lang="da-DK" sz="2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mellem de forskellige sundhedsprofessionelle, og sikrer at der er </a:t>
            </a:r>
            <a:r>
              <a:rPr lang="da-DK" sz="2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kontinuitet i patientens behandling</a:t>
            </a:r>
            <a:r>
              <a:rPr lang="da-DK" sz="2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, især hvis patienten skal følges op af egen læge eller anden specialiseret behandling </a:t>
            </a:r>
          </a:p>
          <a:p>
            <a:pPr marL="239712" indent="0">
              <a:lnSpc>
                <a:spcPct val="100000"/>
              </a:lnSpc>
              <a:spcAft>
                <a:spcPts val="600"/>
              </a:spcAft>
              <a:buNone/>
              <a:tabLst>
                <a:tab pos="3060065" algn="ctr"/>
                <a:tab pos="6120130" algn="r"/>
              </a:tabLst>
            </a:pPr>
            <a:endParaRPr lang="da-DK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endParaRPr lang="da-DK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60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14F1D-F669-FCFF-B428-90E2FEEF3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24203-9CD5-6880-9586-51049CABC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211" y="1205948"/>
            <a:ext cx="10963578" cy="4525617"/>
          </a:xfrm>
        </p:spPr>
        <p:txBody>
          <a:bodyPr anchor="ctr">
            <a:noAutofit/>
          </a:bodyPr>
          <a:lstStyle/>
          <a:p>
            <a:r>
              <a:rPr lang="da-DK" sz="2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For dig som fysioterapeut kan det desuden give </a:t>
            </a:r>
            <a:r>
              <a:rPr lang="da-DK" sz="2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faglig refleksion </a:t>
            </a:r>
            <a:r>
              <a:rPr lang="da-DK" sz="2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over behandlingsstrategier og hjælpe til </a:t>
            </a:r>
            <a:r>
              <a:rPr lang="da-DK" sz="2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kvalitetssikring</a:t>
            </a:r>
            <a:r>
              <a:rPr lang="da-DK" sz="2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af praksis. Det styrker både </a:t>
            </a:r>
            <a:r>
              <a:rPr lang="da-DK" sz="2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patientsikkerheden</a:t>
            </a:r>
            <a:r>
              <a:rPr lang="da-DK" sz="2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og kvaliteten af sundhedsydelserne</a:t>
            </a:r>
          </a:p>
          <a:p>
            <a:r>
              <a:rPr lang="da-DK" sz="2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Patienten kan også få indsigt i egen epikrise, hvilket bidrager til en større </a:t>
            </a:r>
            <a:r>
              <a:rPr lang="da-DK" sz="2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forståelse</a:t>
            </a:r>
            <a:r>
              <a:rPr lang="da-DK" sz="2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af eget helbred og behandlingsforløb</a:t>
            </a:r>
          </a:p>
          <a:p>
            <a:endParaRPr lang="da-DK" sz="2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da-DK" sz="3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Husk at videregivelse af helbredsoplysninger kræver </a:t>
            </a:r>
            <a:r>
              <a:rPr lang="da-DK" sz="32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patientens samtykke</a:t>
            </a:r>
            <a:r>
              <a:rPr lang="da-DK" sz="3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, jf. sundhedslovens § 43.</a:t>
            </a: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endParaRPr lang="da-DK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091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45C93-F592-97E5-97F2-02AAFD914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03231-A3B5-8985-770F-767128CE0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282"/>
            <a:ext cx="10515600" cy="974002"/>
          </a:xfrm>
        </p:spPr>
        <p:txBody>
          <a:bodyPr/>
          <a:lstStyle/>
          <a:p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Indhold i </a:t>
            </a:r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epikrise</a:t>
            </a:r>
            <a:endParaRPr lang="da-DK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2E661-B105-022D-26E8-C963DD760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30" y="1211284"/>
            <a:ext cx="10814370" cy="5409433"/>
          </a:xfrm>
        </p:spPr>
        <p:txBody>
          <a:bodyPr anchor="ctr">
            <a:noAutofit/>
          </a:bodyPr>
          <a:lstStyle/>
          <a:p>
            <a:pPr marL="239712" indent="0">
              <a:lnSpc>
                <a:spcPct val="150000"/>
              </a:lnSpc>
              <a:spcAft>
                <a:spcPts val="600"/>
              </a:spcAft>
              <a:buNone/>
              <a:tabLst>
                <a:tab pos="3060065" algn="ctr"/>
                <a:tab pos="6120130" algn="r"/>
              </a:tabLst>
            </a:pPr>
            <a:endParaRPr lang="da-DK" sz="2000" dirty="0"/>
          </a:p>
          <a:p>
            <a:pPr marL="239712" indent="0">
              <a:lnSpc>
                <a:spcPct val="150000"/>
              </a:lnSpc>
              <a:spcAft>
                <a:spcPts val="600"/>
              </a:spcAft>
              <a:buNone/>
              <a:tabLst>
                <a:tab pos="3060065" algn="ctr"/>
                <a:tab pos="6120130" algn="r"/>
              </a:tabLst>
            </a:pPr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Fysioterapiepikrisen sendes i den fastlagte </a:t>
            </a:r>
            <a:r>
              <a:rPr lang="da-DK" sz="20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MedCom</a:t>
            </a:r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-standard (XDIS08) og følger den fastsatte ramme, som indeholder 6 overskrifter:</a:t>
            </a:r>
            <a:endParaRPr lang="da-DK" sz="200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685800">
              <a:lnSpc>
                <a:spcPct val="15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Henvisningsårsag</a:t>
            </a:r>
          </a:p>
          <a:p>
            <a:pPr marL="685800">
              <a:lnSpc>
                <a:spcPct val="15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Status</a:t>
            </a:r>
            <a:endParaRPr lang="da-DK" sz="20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685800">
              <a:lnSpc>
                <a:spcPct val="15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Forslag til henvisende læge</a:t>
            </a:r>
          </a:p>
          <a:p>
            <a:pPr marL="685800">
              <a:lnSpc>
                <a:spcPct val="15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Fysioterapeutisk diagnose og vigtigste undersøgelsesfund</a:t>
            </a:r>
          </a:p>
          <a:p>
            <a:pPr marL="685800">
              <a:lnSpc>
                <a:spcPct val="15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Behandling</a:t>
            </a:r>
          </a:p>
          <a:p>
            <a:pPr marL="685800">
              <a:lnSpc>
                <a:spcPct val="15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Information/Instruktion</a:t>
            </a:r>
          </a:p>
          <a:p>
            <a:pPr marL="685800">
              <a:lnSpc>
                <a:spcPct val="15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endParaRPr lang="da-DK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728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FEE65-D1D5-323B-A626-DEBD035BA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ACFF1-F07F-8E6A-B095-6557CBFC3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30" y="157018"/>
            <a:ext cx="11033734" cy="6548582"/>
          </a:xfrm>
        </p:spPr>
        <p:txBody>
          <a:bodyPr anchor="ctr">
            <a:noAutofit/>
          </a:bodyPr>
          <a:lstStyle/>
          <a:p>
            <a:pPr marL="685800">
              <a:lnSpc>
                <a:spcPct val="15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5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Henvisningsårsag</a:t>
            </a:r>
            <a:r>
              <a:rPr lang="da-DK" sz="1500" dirty="0">
                <a:latin typeface="Open Sans" pitchFamily="2" charset="0"/>
                <a:ea typeface="Open Sans" pitchFamily="2" charset="0"/>
                <a:cs typeface="Open Sans" pitchFamily="2" charset="0"/>
              </a:rPr>
              <a:t>: Lægens henvisningsårsag, samt evt. kort beskrivelse af patientens problematik ved opstart.</a:t>
            </a:r>
          </a:p>
          <a:p>
            <a:pPr marL="685800">
              <a:lnSpc>
                <a:spcPct val="15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5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Status</a:t>
            </a:r>
            <a:r>
              <a:rPr lang="da-DK" sz="1500" dirty="0">
                <a:latin typeface="Open Sans" pitchFamily="2" charset="0"/>
                <a:ea typeface="Open Sans" pitchFamily="2" charset="0"/>
                <a:cs typeface="Open Sans" pitchFamily="2" charset="0"/>
              </a:rPr>
              <a:t>: Patientens status ved behandlingens ophør. </a:t>
            </a:r>
          </a:p>
          <a:p>
            <a:pPr marL="685800">
              <a:lnSpc>
                <a:spcPct val="15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5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Forslag til henvisende læge</a:t>
            </a:r>
            <a:r>
              <a:rPr lang="da-DK" sz="1500" dirty="0">
                <a:latin typeface="Open Sans" pitchFamily="2" charset="0"/>
                <a:ea typeface="Open Sans" pitchFamily="2" charset="0"/>
                <a:cs typeface="Open Sans" pitchFamily="2" charset="0"/>
              </a:rPr>
              <a:t>: Fysioterapeutens eventuelle forslag til tiltag. Det er vigtigt, at det markeres tydeligt, hvad der ønskes/anbefales, at egen læge skal foretage sig. </a:t>
            </a:r>
          </a:p>
          <a:p>
            <a:pPr marL="685800">
              <a:lnSpc>
                <a:spcPct val="15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5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Fysioterapeutisk diagnose/Vigtigste undersøgelsesfund</a:t>
            </a:r>
            <a:r>
              <a:rPr lang="da-DK" sz="1500" dirty="0">
                <a:latin typeface="Open Sans" pitchFamily="2" charset="0"/>
                <a:ea typeface="Open Sans" pitchFamily="2" charset="0"/>
                <a:cs typeface="Open Sans" pitchFamily="2" charset="0"/>
              </a:rPr>
              <a:t>: Relevante objektive fund, særligt de som understøtter eventuelle forslag til patientens læge. Herunder, hvis relevant: Fx søvn, funktionsniveau, fysisk aktivitet og arbejdsmarkedsstatus.</a:t>
            </a:r>
          </a:p>
          <a:p>
            <a:pPr marL="685800">
              <a:lnSpc>
                <a:spcPct val="15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5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Behandling</a:t>
            </a:r>
            <a:r>
              <a:rPr lang="da-DK" sz="1500" dirty="0">
                <a:latin typeface="Open Sans" pitchFamily="2" charset="0"/>
                <a:ea typeface="Open Sans" pitchFamily="2" charset="0"/>
                <a:cs typeface="Open Sans" pitchFamily="2" charset="0"/>
              </a:rPr>
              <a:t>: Hovedindholdet i behandlingen, samt eventuelt varighed af patientforløbet. </a:t>
            </a:r>
          </a:p>
          <a:p>
            <a:pPr marL="685800">
              <a:lnSpc>
                <a:spcPct val="15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5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Information/instruktion</a:t>
            </a:r>
            <a:r>
              <a:rPr lang="da-DK" sz="15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som patienten har modtaget, herunder forebyggende og vedligeholdende aktiviteter, smertehåndtering, øvelser, handlemuligheder ved recidiv m.m. </a:t>
            </a:r>
          </a:p>
          <a:p>
            <a:pPr marL="239712" indent="0">
              <a:lnSpc>
                <a:spcPct val="150000"/>
              </a:lnSpc>
              <a:spcAft>
                <a:spcPts val="600"/>
              </a:spcAft>
              <a:buNone/>
              <a:tabLst>
                <a:tab pos="3060065" algn="ctr"/>
                <a:tab pos="6120130" algn="r"/>
              </a:tabLst>
            </a:pPr>
            <a:r>
              <a:rPr lang="da-DK" sz="1500" dirty="0">
                <a:latin typeface="Open Sans" pitchFamily="2" charset="0"/>
                <a:ea typeface="Open Sans" pitchFamily="2" charset="0"/>
                <a:cs typeface="Open Sans" pitchFamily="2" charset="0"/>
              </a:rPr>
              <a:t>Det er væsentligt, at du skriver kort og præcist og ikke bruger fysioterapispecifikke forkortelser og termer, da epikrisen skal være forståelig for patientens læge. Alle 6 overskrifter bør udfyldes, da de alle indeholder relevant information til lægen om patientforløbet.</a:t>
            </a:r>
          </a:p>
        </p:txBody>
      </p:sp>
    </p:spTree>
    <p:extLst>
      <p:ext uri="{BB962C8B-B14F-4D97-AF65-F5344CB8AC3E}">
        <p14:creationId xmlns:p14="http://schemas.microsoft.com/office/powerpoint/2010/main" val="3136469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33AC2-F39C-CFEE-852D-1966A5DD2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check mark on a black background&#10;&#10;Description automatically generated">
            <a:extLst>
              <a:ext uri="{FF2B5EF4-FFF2-40B4-BE49-F238E27FC236}">
                <a16:creationId xmlns:a16="http://schemas.microsoft.com/office/drawing/2014/main" id="{26C6C75A-1226-8728-A731-EDF65A838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728" y="-178569"/>
            <a:ext cx="6536944" cy="72970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0984F9-4A11-A3CF-7171-FCAD73BEE6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328" y="1285450"/>
            <a:ext cx="9144000" cy="2387600"/>
          </a:xfrm>
        </p:spPr>
        <p:txBody>
          <a:bodyPr>
            <a:normAutofit/>
          </a:bodyPr>
          <a:lstStyle/>
          <a:p>
            <a:r>
              <a:rPr lang="da-DK" sz="72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Drøftelser</a:t>
            </a:r>
            <a:r>
              <a:rPr lang="da-DK" sz="7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 </a:t>
            </a:r>
            <a:br>
              <a:rPr lang="da-DK" sz="7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sz="7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mindre grupper</a:t>
            </a:r>
            <a:endParaRPr lang="en-DK" sz="7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193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00844-401E-4165-810D-3115DE89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2852B-23AF-ACB0-6D7B-62B469AC0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640" y="1065829"/>
            <a:ext cx="11060546" cy="5435555"/>
          </a:xfrm>
        </p:spPr>
        <p:txBody>
          <a:bodyPr anchor="ctr">
            <a:noAutofit/>
          </a:bodyPr>
          <a:lstStyle/>
          <a:p>
            <a:pPr lvl="0"/>
            <a:r>
              <a:rPr lang="da-DK" sz="1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Hvordan arbejder vi hver især med epikriser?</a:t>
            </a:r>
          </a:p>
          <a:p>
            <a:pPr lvl="1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Hvilke rutiner har vi hver især i det daglige arbejde, herunder eventuelle gode råd og fif?</a:t>
            </a:r>
          </a:p>
          <a:p>
            <a:pPr lvl="1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Benytter du dig af fraser?</a:t>
            </a:r>
          </a:p>
          <a:p>
            <a:pPr lvl="1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Er der nogle interne retningslinjer i klinikken?</a:t>
            </a:r>
          </a:p>
          <a:p>
            <a:pPr lvl="1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Er der fælles drøftelser om epikrise-skrivning i klinikken? </a:t>
            </a:r>
          </a:p>
          <a:p>
            <a:pPr lvl="1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Følger du løbende op på epikriser fx gennem audits?</a:t>
            </a:r>
          </a:p>
          <a:p>
            <a:pPr lvl="1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Er der noget, som er udfordrende og svært omkring </a:t>
            </a:r>
            <a:r>
              <a:rPr lang="da-DK" sz="18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epikriseri</a:t>
            </a:r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det daglige arbejde og med de arbejdsgange, du og klinikken har?</a:t>
            </a:r>
          </a:p>
          <a:p>
            <a:pPr lvl="0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Hvordan får du </a:t>
            </a:r>
            <a:r>
              <a:rPr lang="da-DK" sz="1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videreformidlet konklusionerne </a:t>
            </a:r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på dagens drøftelser til dine kolleger, der ikke er i netværk, hvordan sikrer du at nyansættelser bliver oplært?</a:t>
            </a:r>
          </a:p>
          <a:p>
            <a:pPr lvl="0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Hvad siger eventuelle </a:t>
            </a:r>
            <a:r>
              <a:rPr lang="da-DK" sz="1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data</a:t>
            </a:r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om vores klinikker og daglige rutiner?</a:t>
            </a:r>
          </a:p>
          <a:p>
            <a:pPr lvl="0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Hvordan </a:t>
            </a:r>
            <a:r>
              <a:rPr lang="da-DK" sz="1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afviger</a:t>
            </a:r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vi fra hinanden – hvad ligger til grund og giver afvigelser mening – er der uhensigtsmæssig variation, og i så fald hvordan kan vi minimere den?</a:t>
            </a:r>
          </a:p>
          <a:p>
            <a:pPr lvl="0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Hvad kan vi </a:t>
            </a:r>
            <a:r>
              <a:rPr lang="da-DK" sz="1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lære</a:t>
            </a:r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af hinanden?</a:t>
            </a:r>
          </a:p>
          <a:p>
            <a:pPr lvl="0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Hvordan skaber vi eventuel </a:t>
            </a:r>
            <a:r>
              <a:rPr lang="da-DK" sz="1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forandring</a:t>
            </a:r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– hvordan ved vi, at en forandring også er en forbedring og et kvalitetsløft?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436DEC-D8EB-24B9-1B5B-6D30E2ACF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124" y="361102"/>
            <a:ext cx="10794676" cy="757146"/>
          </a:xfrm>
        </p:spPr>
        <p:txBody>
          <a:bodyPr>
            <a:normAutofit/>
          </a:bodyPr>
          <a:lstStyle/>
          <a:p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Refleksions</a:t>
            </a:r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spørgsmål</a:t>
            </a:r>
          </a:p>
        </p:txBody>
      </p:sp>
    </p:spTree>
    <p:extLst>
      <p:ext uri="{BB962C8B-B14F-4D97-AF65-F5344CB8AC3E}">
        <p14:creationId xmlns:p14="http://schemas.microsoft.com/office/powerpoint/2010/main" val="937164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Kvalitet &amp; Modernisering">
      <a:dk1>
        <a:srgbClr val="000000"/>
      </a:dk1>
      <a:lt1>
        <a:srgbClr val="FFFFFF"/>
      </a:lt1>
      <a:dk2>
        <a:srgbClr val="003B57"/>
      </a:dk2>
      <a:lt2>
        <a:srgbClr val="F1F5F7"/>
      </a:lt2>
      <a:accent1>
        <a:srgbClr val="B61C1B"/>
      </a:accent1>
      <a:accent2>
        <a:srgbClr val="E97132"/>
      </a:accent2>
      <a:accent3>
        <a:srgbClr val="73BFDC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800" kern="1200" spc="-120" baseline="0" noProof="0" dirty="0" smtClean="0">
            <a:solidFill>
              <a:schemeClr val="tx2"/>
            </a:solidFill>
            <a:latin typeface="Neue Haas Unica W1G" panose="020B0504030206020203" pitchFamily="34" charset="0"/>
            <a:ea typeface="+mj-ea"/>
            <a:cs typeface="+mj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1af308ab-7b93-43d9-bcd1-e88b650f643b}" enabled="0" method="" siteId="{1af308ab-7b93-43d9-bcd1-e88b650f643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26615</TotalTime>
  <Words>963</Words>
  <Application>Microsoft Office PowerPoint</Application>
  <PresentationFormat>Widescreen</PresentationFormat>
  <Paragraphs>103</Paragraphs>
  <Slides>20</Slides>
  <Notes>10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20</vt:i4>
      </vt:variant>
    </vt:vector>
  </HeadingPairs>
  <TitlesOfParts>
    <vt:vector size="26" baseType="lpstr">
      <vt:lpstr>Arial Black</vt:lpstr>
      <vt:lpstr>Aptos</vt:lpstr>
      <vt:lpstr>Arial</vt:lpstr>
      <vt:lpstr>Open Sans</vt:lpstr>
      <vt:lpstr>Franklin Gothic Book</vt:lpstr>
      <vt:lpstr>Office Theme</vt:lpstr>
      <vt:lpstr>Epikriser i fysioterapipraksis</vt:lpstr>
      <vt:lpstr>Dagsorden</vt:lpstr>
      <vt:lpstr>Epikriser - hvorfor er det vigtigt? </vt:lpstr>
      <vt:lpstr>Hvorfor er det vigtigt at skrive epikriser?</vt:lpstr>
      <vt:lpstr>PowerPoint-præsentation</vt:lpstr>
      <vt:lpstr>Indhold i epikrise</vt:lpstr>
      <vt:lpstr>PowerPoint-præsentation</vt:lpstr>
      <vt:lpstr>Drøftelser i  mindre grupper</vt:lpstr>
      <vt:lpstr>Refleksionsspørgsmål</vt:lpstr>
      <vt:lpstr>Plenum- drøftelse </vt:lpstr>
      <vt:lpstr>Bring viden og erfaringer i spil</vt:lpstr>
      <vt:lpstr>Pause – vi mødes igen klokken XX  Husk at underskrive deltagerlisten</vt:lpstr>
      <vt:lpstr>   Hvordan vil du/I  følge op hjemme i klinikken?</vt:lpstr>
      <vt:lpstr>Refleksionsspørgsmål –næste skridt i arbejdet hjemme i klinikken </vt:lpstr>
      <vt:lpstr>Opsamling og målsætning</vt:lpstr>
      <vt:lpstr>Aftaler i kvalitetsnetværket efter dagens møde</vt:lpstr>
      <vt:lpstr>Næste møde  Hvornår og hvilket emne?</vt:lpstr>
      <vt:lpstr>Næste møde og emne / årsplan</vt:lpstr>
      <vt:lpstr>Tak for i dag </vt:lpstr>
      <vt:lpstr>Epikriseaudit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Jeres første  kvalitetsnetværksmøde</dc:title>
  <dc:subject/>
  <dc:creator>Toby Orton</dc:creator>
  <cp:keywords/>
  <dc:description/>
  <cp:lastModifiedBy>Fritze Flink</cp:lastModifiedBy>
  <cp:revision>60</cp:revision>
  <dcterms:created xsi:type="dcterms:W3CDTF">2024-10-15T12:12:35Z</dcterms:created>
  <dcterms:modified xsi:type="dcterms:W3CDTF">2026-06-22T11:16:31Z</dcterms:modified>
  <cp:category/>
</cp:coreProperties>
</file>