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31"/>
  </p:notesMasterIdLst>
  <p:sldIdLst>
    <p:sldId id="256" r:id="rId2"/>
    <p:sldId id="1214" r:id="rId3"/>
    <p:sldId id="1232" r:id="rId4"/>
    <p:sldId id="1241" r:id="rId5"/>
    <p:sldId id="1145" r:id="rId6"/>
    <p:sldId id="1209" r:id="rId7"/>
    <p:sldId id="1237" r:id="rId8"/>
    <p:sldId id="1183" r:id="rId9"/>
    <p:sldId id="1227" r:id="rId10"/>
    <p:sldId id="1233" r:id="rId11"/>
    <p:sldId id="1234" r:id="rId12"/>
    <p:sldId id="1235" r:id="rId13"/>
    <p:sldId id="1236" r:id="rId14"/>
    <p:sldId id="1206" r:id="rId15"/>
    <p:sldId id="1219" r:id="rId16"/>
    <p:sldId id="1213" r:id="rId17"/>
    <p:sldId id="1228" r:id="rId18"/>
    <p:sldId id="1229" r:id="rId19"/>
    <p:sldId id="1230" r:id="rId20"/>
    <p:sldId id="1231" r:id="rId21"/>
    <p:sldId id="1240" r:id="rId22"/>
    <p:sldId id="1222" r:id="rId23"/>
    <p:sldId id="1207" r:id="rId24"/>
    <p:sldId id="1239" r:id="rId25"/>
    <p:sldId id="1238" r:id="rId26"/>
    <p:sldId id="1223" r:id="rId27"/>
    <p:sldId id="1208" r:id="rId28"/>
    <p:sldId id="1224" r:id="rId29"/>
    <p:sldId id="1225" r:id="rId30"/>
  </p:sldIdLst>
  <p:sldSz cx="12192000" cy="6858000"/>
  <p:notesSz cx="6858000" cy="9144000"/>
  <p:embeddedFontLst>
    <p:embeddedFont>
      <p:font typeface="Arial Black" panose="020B0A04020102020204" pitchFamily="34" charset="0"/>
      <p:bold r:id="rId32"/>
    </p:embeddedFont>
    <p:embeddedFont>
      <p:font typeface="Franklin Gothic Book" panose="020B0503020102020204" pitchFamily="34" charset="0"/>
      <p:regular r:id="rId33"/>
      <p:italic r:id="rId34"/>
    </p:embeddedFont>
    <p:embeddedFont>
      <p:font typeface="Open Sans" pitchFamily="2" charset="0"/>
      <p:regular r:id="rId35"/>
      <p:bold r:id="rId36"/>
      <p:italic r:id="rId37"/>
      <p:boldItalic r:id="rId38"/>
    </p:embeddedFont>
  </p:embeddedFontLst>
  <p:defaultTextStyle>
    <a:defPPr>
      <a:defRPr lang="en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780544A-3DAF-9D96-A0FA-6E7E29E89670}" name="Sara Birkedal" initials="SB" userId="S::sb@fysio.dk::47127368-feb8-4975-bf87-3e932884349f" providerId="AD"/>
  <p188:author id="{83913974-F218-A838-1AEF-CF3BA7AB09F1}" name="Per Kjær" initials="" userId="S::pk@fysio.dk::b0343493-d59a-4e76-8c78-a70bbef7186d" providerId="AD"/>
  <p188:author id="{8F11987B-BC47-E13A-BB51-3B37967945CC}" name="Maiken Hansen" initials="MH" userId="S::mh@fysio.dk::b786fe74-ca87-4d89-af0a-93657c2d9e37" providerId="AD"/>
  <p188:author id="{D745F880-E211-F4AB-F98C-DBECE264FEF3}" name="Fritze Flink" initials="FF" userId="S::ff@fysio.dk::0db8eeb4-fc87-4b89-b319-69cac2dfa03e" providerId="AD"/>
  <p188:author id="{3EBFEAA1-20C1-23FA-1D34-21979555D7E8}" name="Heidi Mortensen" initials="HM" userId="S::hm@fysio.dk::c571458c-5562-4178-a3b2-87e2d98a16a5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6104AE4-3501-44DE-882B-BE84DED3265E}" v="1" dt="2026-10-14T10:06:38.2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0711" autoAdjust="0"/>
  </p:normalViewPr>
  <p:slideViewPr>
    <p:cSldViewPr snapToGrid="0">
      <p:cViewPr varScale="1">
        <p:scale>
          <a:sx n="90" d="100"/>
          <a:sy n="90" d="100"/>
        </p:scale>
        <p:origin x="96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font" Target="fonts/font3.fntdata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viewProps" Target="viewProps.xml"/><Relationship Id="rId45" Type="http://schemas.microsoft.com/office/2018/10/relationships/authors" Target="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4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4.fntdata"/><Relationship Id="rId43" Type="http://schemas.microsoft.com/office/2016/11/relationships/changesInfo" Target="changesInfos/changesInfo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38" Type="http://schemas.openxmlformats.org/officeDocument/2006/relationships/font" Target="fonts/font7.fntdata"/><Relationship Id="rId20" Type="http://schemas.openxmlformats.org/officeDocument/2006/relationships/slide" Target="slides/slide19.xml"/><Relationship Id="rId41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ritze Flink" userId="0db8eeb4-fc87-4b89-b319-69cac2dfa03e" providerId="ADAL" clId="{E0C847C3-5CC2-47FB-8FCD-A547FD73FCC0}"/>
    <pc:docChg chg="undo custSel addSld delSld modSld sldOrd">
      <pc:chgData name="Fritze Flink" userId="0db8eeb4-fc87-4b89-b319-69cac2dfa03e" providerId="ADAL" clId="{E0C847C3-5CC2-47FB-8FCD-A547FD73FCC0}" dt="2026-10-14T10:33:54.171" v="478" actId="20577"/>
      <pc:docMkLst>
        <pc:docMk/>
      </pc:docMkLst>
      <pc:sldChg chg="modSp mod ord">
        <pc:chgData name="Fritze Flink" userId="0db8eeb4-fc87-4b89-b319-69cac2dfa03e" providerId="ADAL" clId="{E0C847C3-5CC2-47FB-8FCD-A547FD73FCC0}" dt="2026-09-23T11:37:38.706" v="110"/>
        <pc:sldMkLst>
          <pc:docMk/>
          <pc:sldMk cId="468351551" sldId="1207"/>
        </pc:sldMkLst>
        <pc:spChg chg="mod">
          <ac:chgData name="Fritze Flink" userId="0db8eeb4-fc87-4b89-b319-69cac2dfa03e" providerId="ADAL" clId="{E0C847C3-5CC2-47FB-8FCD-A547FD73FCC0}" dt="2026-09-23T11:37:04.708" v="107" actId="1076"/>
          <ac:spMkLst>
            <pc:docMk/>
            <pc:sldMk cId="468351551" sldId="1207"/>
            <ac:spMk id="2" creationId="{3B4807EB-C27F-E9C0-AE04-AC1F04F01764}"/>
          </ac:spMkLst>
        </pc:spChg>
      </pc:sldChg>
      <pc:sldChg chg="modSp mod modNotesTx">
        <pc:chgData name="Fritze Flink" userId="0db8eeb4-fc87-4b89-b319-69cac2dfa03e" providerId="ADAL" clId="{E0C847C3-5CC2-47FB-8FCD-A547FD73FCC0}" dt="2026-09-30T07:20:52.026" v="344" actId="6549"/>
        <pc:sldMkLst>
          <pc:docMk/>
          <pc:sldMk cId="188060028" sldId="1209"/>
        </pc:sldMkLst>
        <pc:spChg chg="mod">
          <ac:chgData name="Fritze Flink" userId="0db8eeb4-fc87-4b89-b319-69cac2dfa03e" providerId="ADAL" clId="{E0C847C3-5CC2-47FB-8FCD-A547FD73FCC0}" dt="2026-09-23T11:54:52.885" v="115" actId="20577"/>
          <ac:spMkLst>
            <pc:docMk/>
            <pc:sldMk cId="188060028" sldId="1209"/>
            <ac:spMk id="3" creationId="{8ED1DD29-7224-D6E2-87C8-6AF9A2BB3955}"/>
          </ac:spMkLst>
        </pc:spChg>
      </pc:sldChg>
      <pc:sldChg chg="modSp mod">
        <pc:chgData name="Fritze Flink" userId="0db8eeb4-fc87-4b89-b319-69cac2dfa03e" providerId="ADAL" clId="{E0C847C3-5CC2-47FB-8FCD-A547FD73FCC0}" dt="2026-09-23T11:30:43.031" v="90" actId="6549"/>
        <pc:sldMkLst>
          <pc:docMk/>
          <pc:sldMk cId="3429194644" sldId="1214"/>
        </pc:sldMkLst>
        <pc:spChg chg="mod">
          <ac:chgData name="Fritze Flink" userId="0db8eeb4-fc87-4b89-b319-69cac2dfa03e" providerId="ADAL" clId="{E0C847C3-5CC2-47FB-8FCD-A547FD73FCC0}" dt="2026-09-23T11:30:43.031" v="90" actId="6549"/>
          <ac:spMkLst>
            <pc:docMk/>
            <pc:sldMk cId="3429194644" sldId="1214"/>
            <ac:spMk id="3" creationId="{4C45A1FE-4715-E70D-64DD-5E1CD31DFB44}"/>
          </ac:spMkLst>
        </pc:spChg>
      </pc:sldChg>
      <pc:sldChg chg="modSp mod modNotesTx">
        <pc:chgData name="Fritze Flink" userId="0db8eeb4-fc87-4b89-b319-69cac2dfa03e" providerId="ADAL" clId="{E0C847C3-5CC2-47FB-8FCD-A547FD73FCC0}" dt="2026-09-23T11:36:26.880" v="102" actId="6549"/>
        <pc:sldMkLst>
          <pc:docMk/>
          <pc:sldMk cId="3966590689" sldId="1222"/>
        </pc:sldMkLst>
        <pc:spChg chg="mod">
          <ac:chgData name="Fritze Flink" userId="0db8eeb4-fc87-4b89-b319-69cac2dfa03e" providerId="ADAL" clId="{E0C847C3-5CC2-47FB-8FCD-A547FD73FCC0}" dt="2026-09-23T11:35:07.292" v="92" actId="2711"/>
          <ac:spMkLst>
            <pc:docMk/>
            <pc:sldMk cId="3966590689" sldId="1222"/>
            <ac:spMk id="2" creationId="{B584096E-7155-66EF-18F8-DC061DC0DB2C}"/>
          </ac:spMkLst>
        </pc:spChg>
        <pc:spChg chg="mod">
          <ac:chgData name="Fritze Flink" userId="0db8eeb4-fc87-4b89-b319-69cac2dfa03e" providerId="ADAL" clId="{E0C847C3-5CC2-47FB-8FCD-A547FD73FCC0}" dt="2026-09-23T11:36:26.880" v="102" actId="6549"/>
          <ac:spMkLst>
            <pc:docMk/>
            <pc:sldMk cId="3966590689" sldId="1222"/>
            <ac:spMk id="3" creationId="{56596B68-BF42-77DA-534C-03E1AC7C5C3A}"/>
          </ac:spMkLst>
        </pc:spChg>
      </pc:sldChg>
      <pc:sldChg chg="modSp mod modNotesTx">
        <pc:chgData name="Fritze Flink" userId="0db8eeb4-fc87-4b89-b319-69cac2dfa03e" providerId="ADAL" clId="{E0C847C3-5CC2-47FB-8FCD-A547FD73FCC0}" dt="2026-09-30T07:18:01.882" v="343" actId="20577"/>
        <pc:sldMkLst>
          <pc:docMk/>
          <pc:sldMk cId="820954370" sldId="1233"/>
        </pc:sldMkLst>
        <pc:spChg chg="mod">
          <ac:chgData name="Fritze Flink" userId="0db8eeb4-fc87-4b89-b319-69cac2dfa03e" providerId="ADAL" clId="{E0C847C3-5CC2-47FB-8FCD-A547FD73FCC0}" dt="2026-09-30T07:17:17.487" v="341" actId="6549"/>
          <ac:spMkLst>
            <pc:docMk/>
            <pc:sldMk cId="820954370" sldId="1233"/>
            <ac:spMk id="3" creationId="{9CCEEC6E-8374-0396-BE28-A6C3CA6EB68E}"/>
          </ac:spMkLst>
        </pc:spChg>
      </pc:sldChg>
      <pc:sldChg chg="modNotesTx">
        <pc:chgData name="Fritze Flink" userId="0db8eeb4-fc87-4b89-b319-69cac2dfa03e" providerId="ADAL" clId="{E0C847C3-5CC2-47FB-8FCD-A547FD73FCC0}" dt="2026-09-30T07:12:35.415" v="339" actId="20577"/>
        <pc:sldMkLst>
          <pc:docMk/>
          <pc:sldMk cId="657500937" sldId="1234"/>
        </pc:sldMkLst>
      </pc:sldChg>
      <pc:sldChg chg="modSp mod modNotesTx">
        <pc:chgData name="Fritze Flink" userId="0db8eeb4-fc87-4b89-b319-69cac2dfa03e" providerId="ADAL" clId="{E0C847C3-5CC2-47FB-8FCD-A547FD73FCC0}" dt="2026-09-30T07:13:27.034" v="340" actId="20577"/>
        <pc:sldMkLst>
          <pc:docMk/>
          <pc:sldMk cId="3225889810" sldId="1235"/>
        </pc:sldMkLst>
        <pc:spChg chg="mod">
          <ac:chgData name="Fritze Flink" userId="0db8eeb4-fc87-4b89-b319-69cac2dfa03e" providerId="ADAL" clId="{E0C847C3-5CC2-47FB-8FCD-A547FD73FCC0}" dt="2026-09-14T11:29:56.851" v="31" actId="20577"/>
          <ac:spMkLst>
            <pc:docMk/>
            <pc:sldMk cId="3225889810" sldId="1235"/>
            <ac:spMk id="3" creationId="{33466F5C-BC61-72D1-0ABA-AE6DB4C8B3B7}"/>
          </ac:spMkLst>
        </pc:spChg>
      </pc:sldChg>
      <pc:sldChg chg="modSp mod modNotesTx">
        <pc:chgData name="Fritze Flink" userId="0db8eeb4-fc87-4b89-b319-69cac2dfa03e" providerId="ADAL" clId="{E0C847C3-5CC2-47FB-8FCD-A547FD73FCC0}" dt="2026-09-25T09:43:47.567" v="338" actId="20577"/>
        <pc:sldMkLst>
          <pc:docMk/>
          <pc:sldMk cId="157555302" sldId="1236"/>
        </pc:sldMkLst>
        <pc:spChg chg="mod">
          <ac:chgData name="Fritze Flink" userId="0db8eeb4-fc87-4b89-b319-69cac2dfa03e" providerId="ADAL" clId="{E0C847C3-5CC2-47FB-8FCD-A547FD73FCC0}" dt="2026-09-25T09:06:11.984" v="335" actId="20577"/>
          <ac:spMkLst>
            <pc:docMk/>
            <pc:sldMk cId="157555302" sldId="1236"/>
            <ac:spMk id="3" creationId="{79D22F57-ABF3-5769-1089-99BE42667B84}"/>
          </ac:spMkLst>
        </pc:spChg>
      </pc:sldChg>
      <pc:sldChg chg="add">
        <pc:chgData name="Fritze Flink" userId="0db8eeb4-fc87-4b89-b319-69cac2dfa03e" providerId="ADAL" clId="{E0C847C3-5CC2-47FB-8FCD-A547FD73FCC0}" dt="2026-09-14T11:36:51.459" v="40" actId="2890"/>
        <pc:sldMkLst>
          <pc:docMk/>
          <pc:sldMk cId="2033848605" sldId="1238"/>
        </pc:sldMkLst>
      </pc:sldChg>
      <pc:sldChg chg="add">
        <pc:chgData name="Fritze Flink" userId="0db8eeb4-fc87-4b89-b319-69cac2dfa03e" providerId="ADAL" clId="{E0C847C3-5CC2-47FB-8FCD-A547FD73FCC0}" dt="2026-09-23T11:37:28.215" v="108"/>
        <pc:sldMkLst>
          <pc:docMk/>
          <pc:sldMk cId="2174098899" sldId="1239"/>
        </pc:sldMkLst>
      </pc:sldChg>
      <pc:sldChg chg="add">
        <pc:chgData name="Fritze Flink" userId="0db8eeb4-fc87-4b89-b319-69cac2dfa03e" providerId="ADAL" clId="{E0C847C3-5CC2-47FB-8FCD-A547FD73FCC0}" dt="2026-09-23T11:37:50.547" v="111"/>
        <pc:sldMkLst>
          <pc:docMk/>
          <pc:sldMk cId="3978060874" sldId="1240"/>
        </pc:sldMkLst>
      </pc:sldChg>
      <pc:sldChg chg="addSp delSp modSp add mod setBg modNotesTx">
        <pc:chgData name="Fritze Flink" userId="0db8eeb4-fc87-4b89-b319-69cac2dfa03e" providerId="ADAL" clId="{E0C847C3-5CC2-47FB-8FCD-A547FD73FCC0}" dt="2026-10-14T10:33:54.171" v="478" actId="20577"/>
        <pc:sldMkLst>
          <pc:docMk/>
          <pc:sldMk cId="3523634201" sldId="1241"/>
        </pc:sldMkLst>
        <pc:spChg chg="mod">
          <ac:chgData name="Fritze Flink" userId="0db8eeb4-fc87-4b89-b319-69cac2dfa03e" providerId="ADAL" clId="{E0C847C3-5CC2-47FB-8FCD-A547FD73FCC0}" dt="2026-10-14T10:33:54.171" v="478" actId="20577"/>
          <ac:spMkLst>
            <pc:docMk/>
            <pc:sldMk cId="3523634201" sldId="1241"/>
            <ac:spMk id="3" creationId="{6A6F3F1A-A1B8-C8D9-FFF1-60C7218C09C5}"/>
          </ac:spMkLst>
        </pc:spChg>
        <pc:picChg chg="add del mod">
          <ac:chgData name="Fritze Flink" userId="0db8eeb4-fc87-4b89-b319-69cac2dfa03e" providerId="ADAL" clId="{E0C847C3-5CC2-47FB-8FCD-A547FD73FCC0}" dt="2026-10-14T10:07:01.308" v="347" actId="478"/>
          <ac:picMkLst>
            <pc:docMk/>
            <pc:sldMk cId="3523634201" sldId="1241"/>
            <ac:picMk id="2" creationId="{D10FB0C8-68CA-0767-A5A6-244C42848E07}"/>
          </ac:picMkLst>
        </pc:picChg>
        <pc:picChg chg="add mod">
          <ac:chgData name="Fritze Flink" userId="0db8eeb4-fc87-4b89-b319-69cac2dfa03e" providerId="ADAL" clId="{E0C847C3-5CC2-47FB-8FCD-A547FD73FCC0}" dt="2026-09-23T12:57:38.807" v="212" actId="1076"/>
          <ac:picMkLst>
            <pc:docMk/>
            <pc:sldMk cId="3523634201" sldId="1241"/>
            <ac:picMk id="4" creationId="{7BC280FF-FE5B-C4BC-5A83-4275D0B73EA2}"/>
          </ac:picMkLst>
        </pc:picChg>
      </pc:sldChg>
    </pc:docChg>
  </pc:docChgLst>
  <pc:docChgLst>
    <pc:chgData name="Fritze Flink" userId="0db8eeb4-fc87-4b89-b319-69cac2dfa03e" providerId="ADAL" clId="{4273A573-BB0B-43E8-8B1C-C906810B787C}"/>
    <pc:docChg chg="modSld">
      <pc:chgData name="Fritze Flink" userId="0db8eeb4-fc87-4b89-b319-69cac2dfa03e" providerId="ADAL" clId="{4273A573-BB0B-43E8-8B1C-C906810B787C}" dt="2026-09-29T08:28:55.396" v="54" actId="6549"/>
      <pc:docMkLst>
        <pc:docMk/>
      </pc:docMkLst>
      <pc:sldChg chg="modSp mod">
        <pc:chgData name="Fritze Flink" userId="0db8eeb4-fc87-4b89-b319-69cac2dfa03e" providerId="ADAL" clId="{4273A573-BB0B-43E8-8B1C-C906810B787C}" dt="2026-09-29T08:28:55.396" v="54" actId="6549"/>
        <pc:sldMkLst>
          <pc:docMk/>
          <pc:sldMk cId="3966590689" sldId="1222"/>
        </pc:sldMkLst>
        <pc:spChg chg="mod">
          <ac:chgData name="Fritze Flink" userId="0db8eeb4-fc87-4b89-b319-69cac2dfa03e" providerId="ADAL" clId="{4273A573-BB0B-43E8-8B1C-C906810B787C}" dt="2026-09-29T08:28:55.396" v="54" actId="6549"/>
          <ac:spMkLst>
            <pc:docMk/>
            <pc:sldMk cId="3966590689" sldId="1222"/>
            <ac:spMk id="3" creationId="{56596B68-BF42-77DA-534C-03E1AC7C5C3A}"/>
          </ac:spMkLst>
        </pc:spChg>
      </pc:sldChg>
      <pc:sldChg chg="modSp mod modNotesTx">
        <pc:chgData name="Fritze Flink" userId="0db8eeb4-fc87-4b89-b319-69cac2dfa03e" providerId="ADAL" clId="{4273A573-BB0B-43E8-8B1C-C906810B787C}" dt="2026-09-29T08:25:45.608" v="11" actId="20577"/>
        <pc:sldMkLst>
          <pc:docMk/>
          <pc:sldMk cId="820954370" sldId="1233"/>
        </pc:sldMkLst>
        <pc:spChg chg="mod">
          <ac:chgData name="Fritze Flink" userId="0db8eeb4-fc87-4b89-b319-69cac2dfa03e" providerId="ADAL" clId="{4273A573-BB0B-43E8-8B1C-C906810B787C}" dt="2026-09-29T08:25:27.644" v="5" actId="20577"/>
          <ac:spMkLst>
            <pc:docMk/>
            <pc:sldMk cId="820954370" sldId="1233"/>
            <ac:spMk id="3" creationId="{9CCEEC6E-8374-0396-BE28-A6C3CA6EB68E}"/>
          </ac:spMkLst>
        </pc:spChg>
      </pc:sldChg>
      <pc:sldChg chg="modNotesTx">
        <pc:chgData name="Fritze Flink" userId="0db8eeb4-fc87-4b89-b319-69cac2dfa03e" providerId="ADAL" clId="{4273A573-BB0B-43E8-8B1C-C906810B787C}" dt="2026-09-29T08:27:15.759" v="12" actId="6549"/>
        <pc:sldMkLst>
          <pc:docMk/>
          <pc:sldMk cId="657500937" sldId="1234"/>
        </pc:sldMkLst>
      </pc:sldChg>
      <pc:sldChg chg="modNotesTx">
        <pc:chgData name="Fritze Flink" userId="0db8eeb4-fc87-4b89-b319-69cac2dfa03e" providerId="ADAL" clId="{4273A573-BB0B-43E8-8B1C-C906810B787C}" dt="2026-09-29T08:28:00.293" v="14" actId="6549"/>
        <pc:sldMkLst>
          <pc:docMk/>
          <pc:sldMk cId="157555302" sldId="1236"/>
        </pc:sldMkLst>
      </pc:sldChg>
    </pc:docChg>
  </pc:docChgLst>
  <pc:docChgLst>
    <pc:chgData name="Heidi Mortensen" userId="c571458c-5562-4178-a3b2-87e2d98a16a5" providerId="ADAL" clId="{1C8D6435-1992-4401-9715-A89893DBE405}"/>
    <pc:docChg chg="custSel modSld">
      <pc:chgData name="Heidi Mortensen" userId="c571458c-5562-4178-a3b2-87e2d98a16a5" providerId="ADAL" clId="{1C8D6435-1992-4401-9715-A89893DBE405}" dt="2026-10-01T10:17:31.746" v="148" actId="20577"/>
      <pc:docMkLst>
        <pc:docMk/>
      </pc:docMkLst>
      <pc:sldChg chg="modSp mod">
        <pc:chgData name="Heidi Mortensen" userId="c571458c-5562-4178-a3b2-87e2d98a16a5" providerId="ADAL" clId="{1C8D6435-1992-4401-9715-A89893DBE405}" dt="2026-10-01T10:17:31.746" v="148" actId="20577"/>
        <pc:sldMkLst>
          <pc:docMk/>
          <pc:sldMk cId="755800612" sldId="256"/>
        </pc:sldMkLst>
        <pc:spChg chg="mod">
          <ac:chgData name="Heidi Mortensen" userId="c571458c-5562-4178-a3b2-87e2d98a16a5" providerId="ADAL" clId="{1C8D6435-1992-4401-9715-A89893DBE405}" dt="2026-10-01T10:17:31.746" v="148" actId="20577"/>
          <ac:spMkLst>
            <pc:docMk/>
            <pc:sldMk cId="755800612" sldId="256"/>
            <ac:spMk id="2" creationId="{463BB1E7-9F94-F410-8E2F-204100CBF17E}"/>
          </ac:spMkLst>
        </pc:spChg>
      </pc:sldChg>
      <pc:sldChg chg="modSp mod">
        <pc:chgData name="Heidi Mortensen" userId="c571458c-5562-4178-a3b2-87e2d98a16a5" providerId="ADAL" clId="{1C8D6435-1992-4401-9715-A89893DBE405}" dt="2026-10-01T10:13:46.557" v="26" actId="20577"/>
        <pc:sldMkLst>
          <pc:docMk/>
          <pc:sldMk cId="2856193126" sldId="1183"/>
        </pc:sldMkLst>
        <pc:spChg chg="mod">
          <ac:chgData name="Heidi Mortensen" userId="c571458c-5562-4178-a3b2-87e2d98a16a5" providerId="ADAL" clId="{1C8D6435-1992-4401-9715-A89893DBE405}" dt="2026-10-01T10:13:46.557" v="26" actId="20577"/>
          <ac:spMkLst>
            <pc:docMk/>
            <pc:sldMk cId="2856193126" sldId="1183"/>
            <ac:spMk id="2" creationId="{D10984F9-4A11-A3CF-7171-FCAD73BEE60E}"/>
          </ac:spMkLst>
        </pc:spChg>
      </pc:sldChg>
      <pc:sldChg chg="modSp mod">
        <pc:chgData name="Heidi Mortensen" userId="c571458c-5562-4178-a3b2-87e2d98a16a5" providerId="ADAL" clId="{1C8D6435-1992-4401-9715-A89893DBE405}" dt="2026-10-01T10:15:39.728" v="143" actId="20577"/>
        <pc:sldMkLst>
          <pc:docMk/>
          <pc:sldMk cId="4164401671" sldId="1219"/>
        </pc:sldMkLst>
        <pc:spChg chg="mod">
          <ac:chgData name="Heidi Mortensen" userId="c571458c-5562-4178-a3b2-87e2d98a16a5" providerId="ADAL" clId="{1C8D6435-1992-4401-9715-A89893DBE405}" dt="2026-10-01T10:15:39.728" v="143" actId="20577"/>
          <ac:spMkLst>
            <pc:docMk/>
            <pc:sldMk cId="4164401671" sldId="1219"/>
            <ac:spMk id="3" creationId="{D1DA7648-4A86-64D9-1688-85FFADFC65D4}"/>
          </ac:spMkLst>
        </pc:spChg>
      </pc:sldChg>
      <pc:sldChg chg="modSp mod">
        <pc:chgData name="Heidi Mortensen" userId="c571458c-5562-4178-a3b2-87e2d98a16a5" providerId="ADAL" clId="{1C8D6435-1992-4401-9715-A89893DBE405}" dt="2026-10-01T10:14:19.583" v="89" actId="20577"/>
        <pc:sldMkLst>
          <pc:docMk/>
          <pc:sldMk cId="964537861" sldId="1227"/>
        </pc:sldMkLst>
        <pc:spChg chg="mod">
          <ac:chgData name="Heidi Mortensen" userId="c571458c-5562-4178-a3b2-87e2d98a16a5" providerId="ADAL" clId="{1C8D6435-1992-4401-9715-A89893DBE405}" dt="2026-10-01T10:14:10.872" v="75" actId="20577"/>
          <ac:spMkLst>
            <pc:docMk/>
            <pc:sldMk cId="964537861" sldId="1227"/>
            <ac:spMk id="2" creationId="{6ECD1488-0A95-828B-92FD-26382A6EB3AD}"/>
          </ac:spMkLst>
        </pc:spChg>
        <pc:spChg chg="mod">
          <ac:chgData name="Heidi Mortensen" userId="c571458c-5562-4178-a3b2-87e2d98a16a5" providerId="ADAL" clId="{1C8D6435-1992-4401-9715-A89893DBE405}" dt="2026-10-01T10:14:19.583" v="89" actId="20577"/>
          <ac:spMkLst>
            <pc:docMk/>
            <pc:sldMk cId="964537861" sldId="1227"/>
            <ac:spMk id="3" creationId="{80DA6704-A5FC-A9FC-FB25-4DEA7DBB396D}"/>
          </ac:spMkLst>
        </pc:spChg>
      </pc:sldChg>
      <pc:sldChg chg="modSp mod">
        <pc:chgData name="Heidi Mortensen" userId="c571458c-5562-4178-a3b2-87e2d98a16a5" providerId="ADAL" clId="{1C8D6435-1992-4401-9715-A89893DBE405}" dt="2026-10-01T10:16:07.130" v="144" actId="20577"/>
        <pc:sldMkLst>
          <pc:docMk/>
          <pc:sldMk cId="280724865" sldId="1229"/>
        </pc:sldMkLst>
        <pc:spChg chg="mod">
          <ac:chgData name="Heidi Mortensen" userId="c571458c-5562-4178-a3b2-87e2d98a16a5" providerId="ADAL" clId="{1C8D6435-1992-4401-9715-A89893DBE405}" dt="2026-10-01T10:16:07.130" v="144" actId="20577"/>
          <ac:spMkLst>
            <pc:docMk/>
            <pc:sldMk cId="280724865" sldId="1229"/>
            <ac:spMk id="2" creationId="{516CF607-B946-100F-33BD-80A5B77B4822}"/>
          </ac:spMkLst>
        </pc:spChg>
      </pc:sldChg>
      <pc:sldChg chg="modSp mod">
        <pc:chgData name="Heidi Mortensen" userId="c571458c-5562-4178-a3b2-87e2d98a16a5" providerId="ADAL" clId="{1C8D6435-1992-4401-9715-A89893DBE405}" dt="2026-10-01T10:16:31.318" v="146" actId="20577"/>
        <pc:sldMkLst>
          <pc:docMk/>
          <pc:sldMk cId="2403878446" sldId="1230"/>
        </pc:sldMkLst>
        <pc:spChg chg="mod">
          <ac:chgData name="Heidi Mortensen" userId="c571458c-5562-4178-a3b2-87e2d98a16a5" providerId="ADAL" clId="{1C8D6435-1992-4401-9715-A89893DBE405}" dt="2026-10-01T10:16:31.318" v="146" actId="20577"/>
          <ac:spMkLst>
            <pc:docMk/>
            <pc:sldMk cId="2403878446" sldId="1230"/>
            <ac:spMk id="2" creationId="{53A31DCA-02A0-AECD-2502-2A072E592A78}"/>
          </ac:spMkLst>
        </pc:spChg>
      </pc:sldChg>
      <pc:sldChg chg="modSp mod">
        <pc:chgData name="Heidi Mortensen" userId="c571458c-5562-4178-a3b2-87e2d98a16a5" providerId="ADAL" clId="{1C8D6435-1992-4401-9715-A89893DBE405}" dt="2026-10-01T10:16:41.229" v="147" actId="20577"/>
        <pc:sldMkLst>
          <pc:docMk/>
          <pc:sldMk cId="3445806348" sldId="1231"/>
        </pc:sldMkLst>
        <pc:spChg chg="mod">
          <ac:chgData name="Heidi Mortensen" userId="c571458c-5562-4178-a3b2-87e2d98a16a5" providerId="ADAL" clId="{1C8D6435-1992-4401-9715-A89893DBE405}" dt="2026-10-01T10:16:41.229" v="147" actId="20577"/>
          <ac:spMkLst>
            <pc:docMk/>
            <pc:sldMk cId="3445806348" sldId="1231"/>
            <ac:spMk id="3" creationId="{4D51641F-2436-3FCF-B0E8-1DAAECFD7052}"/>
          </ac:spMkLst>
        </pc:spChg>
      </pc:sldChg>
      <pc:sldChg chg="modSp mod">
        <pc:chgData name="Heidi Mortensen" userId="c571458c-5562-4178-a3b2-87e2d98a16a5" providerId="ADAL" clId="{1C8D6435-1992-4401-9715-A89893DBE405}" dt="2026-10-01T10:13:15.987" v="11" actId="113"/>
        <pc:sldMkLst>
          <pc:docMk/>
          <pc:sldMk cId="478842585" sldId="1232"/>
        </pc:sldMkLst>
        <pc:spChg chg="mod">
          <ac:chgData name="Heidi Mortensen" userId="c571458c-5562-4178-a3b2-87e2d98a16a5" providerId="ADAL" clId="{1C8D6435-1992-4401-9715-A89893DBE405}" dt="2026-10-01T10:13:15.987" v="11" actId="113"/>
          <ac:spMkLst>
            <pc:docMk/>
            <pc:sldMk cId="478842585" sldId="1232"/>
            <ac:spMk id="3" creationId="{16CB0D7D-50E0-39A1-934C-82C1439E3E6A}"/>
          </ac:spMkLst>
        </pc:spChg>
      </pc:sldChg>
      <pc:sldChg chg="modSp mod">
        <pc:chgData name="Heidi Mortensen" userId="c571458c-5562-4178-a3b2-87e2d98a16a5" providerId="ADAL" clId="{1C8D6435-1992-4401-9715-A89893DBE405}" dt="2026-10-01T10:15:26.486" v="129" actId="20577"/>
        <pc:sldMkLst>
          <pc:docMk/>
          <pc:sldMk cId="820954370" sldId="1233"/>
        </pc:sldMkLst>
        <pc:spChg chg="mod">
          <ac:chgData name="Heidi Mortensen" userId="c571458c-5562-4178-a3b2-87e2d98a16a5" providerId="ADAL" clId="{1C8D6435-1992-4401-9715-A89893DBE405}" dt="2026-10-01T10:14:29.971" v="98" actId="20577"/>
          <ac:spMkLst>
            <pc:docMk/>
            <pc:sldMk cId="820954370" sldId="1233"/>
            <ac:spMk id="2" creationId="{2BA662A4-2790-8677-63D2-DB0F67EDDA34}"/>
          </ac:spMkLst>
        </pc:spChg>
        <pc:spChg chg="mod">
          <ac:chgData name="Heidi Mortensen" userId="c571458c-5562-4178-a3b2-87e2d98a16a5" providerId="ADAL" clId="{1C8D6435-1992-4401-9715-A89893DBE405}" dt="2026-10-01T10:15:26.486" v="129" actId="20577"/>
          <ac:spMkLst>
            <pc:docMk/>
            <pc:sldMk cId="820954370" sldId="1233"/>
            <ac:spMk id="3" creationId="{9CCEEC6E-8374-0396-BE28-A6C3CA6EB68E}"/>
          </ac:spMkLst>
        </pc:spChg>
      </pc:sldChg>
      <pc:sldChg chg="modSp mod">
        <pc:chgData name="Heidi Mortensen" userId="c571458c-5562-4178-a3b2-87e2d98a16a5" providerId="ADAL" clId="{1C8D6435-1992-4401-9715-A89893DBE405}" dt="2026-10-01T10:15:23.167" v="128" actId="20577"/>
        <pc:sldMkLst>
          <pc:docMk/>
          <pc:sldMk cId="657500937" sldId="1234"/>
        </pc:sldMkLst>
        <pc:spChg chg="mod">
          <ac:chgData name="Heidi Mortensen" userId="c571458c-5562-4178-a3b2-87e2d98a16a5" providerId="ADAL" clId="{1C8D6435-1992-4401-9715-A89893DBE405}" dt="2026-10-01T10:14:44.863" v="107" actId="20577"/>
          <ac:spMkLst>
            <pc:docMk/>
            <pc:sldMk cId="657500937" sldId="1234"/>
            <ac:spMk id="2" creationId="{D56E0D62-3CBF-3E6B-2436-2554AD8A9AA4}"/>
          </ac:spMkLst>
        </pc:spChg>
        <pc:spChg chg="mod">
          <ac:chgData name="Heidi Mortensen" userId="c571458c-5562-4178-a3b2-87e2d98a16a5" providerId="ADAL" clId="{1C8D6435-1992-4401-9715-A89893DBE405}" dt="2026-10-01T10:15:23.167" v="128" actId="20577"/>
          <ac:spMkLst>
            <pc:docMk/>
            <pc:sldMk cId="657500937" sldId="1234"/>
            <ac:spMk id="3" creationId="{C5E1A89A-06B5-DBE2-3F69-54F0E33A4414}"/>
          </ac:spMkLst>
        </pc:spChg>
      </pc:sldChg>
      <pc:sldChg chg="modSp mod">
        <pc:chgData name="Heidi Mortensen" userId="c571458c-5562-4178-a3b2-87e2d98a16a5" providerId="ADAL" clId="{1C8D6435-1992-4401-9715-A89893DBE405}" dt="2026-10-01T10:15:19.674" v="127" actId="20577"/>
        <pc:sldMkLst>
          <pc:docMk/>
          <pc:sldMk cId="3225889810" sldId="1235"/>
        </pc:sldMkLst>
        <pc:spChg chg="mod">
          <ac:chgData name="Heidi Mortensen" userId="c571458c-5562-4178-a3b2-87e2d98a16a5" providerId="ADAL" clId="{1C8D6435-1992-4401-9715-A89893DBE405}" dt="2026-10-01T10:15:00.735" v="116" actId="20577"/>
          <ac:spMkLst>
            <pc:docMk/>
            <pc:sldMk cId="3225889810" sldId="1235"/>
            <ac:spMk id="2" creationId="{5621F273-59AB-BB83-8A6B-EB1FB13C41CF}"/>
          </ac:spMkLst>
        </pc:spChg>
        <pc:spChg chg="mod">
          <ac:chgData name="Heidi Mortensen" userId="c571458c-5562-4178-a3b2-87e2d98a16a5" providerId="ADAL" clId="{1C8D6435-1992-4401-9715-A89893DBE405}" dt="2026-10-01T10:15:19.674" v="127" actId="20577"/>
          <ac:spMkLst>
            <pc:docMk/>
            <pc:sldMk cId="3225889810" sldId="1235"/>
            <ac:spMk id="3" creationId="{33466F5C-BC61-72D1-0ABA-AE6DB4C8B3B7}"/>
          </ac:spMkLst>
        </pc:spChg>
      </pc:sldChg>
      <pc:sldChg chg="modSp mod">
        <pc:chgData name="Heidi Mortensen" userId="c571458c-5562-4178-a3b2-87e2d98a16a5" providerId="ADAL" clId="{1C8D6435-1992-4401-9715-A89893DBE405}" dt="2026-10-01T10:15:15.550" v="126" actId="20577"/>
        <pc:sldMkLst>
          <pc:docMk/>
          <pc:sldMk cId="157555302" sldId="1236"/>
        </pc:sldMkLst>
        <pc:spChg chg="mod">
          <ac:chgData name="Heidi Mortensen" userId="c571458c-5562-4178-a3b2-87e2d98a16a5" providerId="ADAL" clId="{1C8D6435-1992-4401-9715-A89893DBE405}" dt="2026-10-01T10:15:08.265" v="125" actId="20577"/>
          <ac:spMkLst>
            <pc:docMk/>
            <pc:sldMk cId="157555302" sldId="1236"/>
            <ac:spMk id="2" creationId="{FBBBBF24-107B-501B-61E2-47961355B962}"/>
          </ac:spMkLst>
        </pc:spChg>
        <pc:spChg chg="mod">
          <ac:chgData name="Heidi Mortensen" userId="c571458c-5562-4178-a3b2-87e2d98a16a5" providerId="ADAL" clId="{1C8D6435-1992-4401-9715-A89893DBE405}" dt="2026-10-01T10:15:15.550" v="126" actId="20577"/>
          <ac:spMkLst>
            <pc:docMk/>
            <pc:sldMk cId="157555302" sldId="1236"/>
            <ac:spMk id="3" creationId="{79D22F57-ABF3-5769-1089-99BE42667B84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A8DF86-B4EA-C14D-A45E-98760B04D3D0}" type="datetimeFigureOut">
              <a:rPr lang="en-DK" smtClean="0"/>
              <a:t>10/14/2026</a:t>
            </a:fld>
            <a:endParaRPr lang="en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1EA341-B3E3-5546-A3D1-CCBCBD6EA061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30465477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1EA341-B3E3-5546-A3D1-CCBCBD6EA061}" type="slidenum">
              <a:rPr lang="en-DK" smtClean="0"/>
              <a:t>1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6237386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1EA341-B3E3-5546-A3D1-CCBCBD6EA061}" type="slidenum">
              <a:rPr lang="en-DK" smtClean="0"/>
              <a:t>2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9521544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DD4443-298F-685C-1B08-3A15329856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894A7332-585A-28C0-6F27-E27AC4524A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7ADCE06A-B1C9-9768-C59F-6CD8ABD219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FC051D08-E5F8-6C64-F754-FE7021C6548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1EA341-B3E3-5546-A3D1-CCBCBD6EA061}" type="slidenum">
              <a:rPr lang="en-DK" smtClean="0"/>
              <a:t>3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210647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0872C8-63D1-C695-0F64-20F1913D66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06B8EF4E-DFE5-E0E4-BD2D-F06B509E49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BFCDC9AD-2ED9-B5B6-5D43-C796F46735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Tilgå rapporter her</a:t>
            </a:r>
            <a:r>
              <a:rPr lang="da-DK"/>
              <a:t>: https://sentinel-data.dk</a:t>
            </a:r>
          </a:p>
          <a:p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B1E80CFA-0817-4A31-F78D-AA0917ED52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1EA341-B3E3-5546-A3D1-CCBCBD6EA061}" type="slidenum">
              <a:rPr lang="en-DK" smtClean="0"/>
              <a:t>4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758577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8E120F-7FC6-3661-614B-5B0DC6ECB9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C8253E7-8187-13FB-028F-7EED05E4D8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351D973-B952-B7BD-60C3-194EBA3DF3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024ABA-C61F-0252-540F-A4FDFF7EA2C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1EA341-B3E3-5546-A3D1-CCBCBD6EA061}" type="slidenum">
              <a:rPr lang="en-DK" smtClean="0"/>
              <a:t>5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6602301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Punkter på det mere individuelle plan: </a:t>
            </a:r>
          </a:p>
          <a:p>
            <a:endParaRPr lang="da-DK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sz="1100" kern="1200" dirty="0">
                <a:solidFill>
                  <a:schemeClr val="tx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Diagnosekodning er ikke kun noget, der skal gøres – det er noget, der gør dit arbejde lettere, mere fagligt velfunderet og tydeligere for både kollegaer, tværsektorielle samarbejdspartnere og patienter.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sz="1100" kern="1200" dirty="0">
                <a:solidFill>
                  <a:schemeClr val="tx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Når du vælger den præcise diagnosekode, synliggør du dit kliniske ræsonnement.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sz="1100" kern="1200" dirty="0">
                <a:solidFill>
                  <a:schemeClr val="tx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Du kan lettere dokumentere, </a:t>
            </a:r>
            <a:r>
              <a:rPr lang="da-DK" sz="1100" i="1" kern="1200" dirty="0">
                <a:solidFill>
                  <a:schemeClr val="tx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hvorfor</a:t>
            </a:r>
            <a:r>
              <a:rPr lang="da-DK" sz="1100" kern="1200" dirty="0">
                <a:solidFill>
                  <a:schemeClr val="tx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 du gør, som du gør, og hvilke patienter du arbejder med.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sz="1100" kern="1200" dirty="0">
                <a:solidFill>
                  <a:schemeClr val="tx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Det giver dig et stærkere fagligt afsæt i dialogen med både kollegaer og andre faggrupper.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sz="1100" kern="1200" dirty="0">
                <a:solidFill>
                  <a:schemeClr val="tx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Korrekt og ensartet kodning gør det nemmere at finde tilbage til tidligere forløb og forstå kollegaers notater.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sz="1100" kern="1200" dirty="0">
                <a:solidFill>
                  <a:schemeClr val="tx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Du får et mere overskueligt overblik over dine patienttyper og forløb.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sz="1100" kern="1200" dirty="0">
                <a:solidFill>
                  <a:schemeClr val="tx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Du slipper for tvivl og tidsforbrug på at “gætte” koder – der kommer mere struktur og ro på dokumentationen.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sz="1100" kern="1200" dirty="0">
                <a:solidFill>
                  <a:schemeClr val="tx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Når diagnoser er kodet korrekt, glider kommunikationen med læger, hospitaler og kommunale partnere lettere.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sz="1100" kern="1200" dirty="0">
                <a:solidFill>
                  <a:schemeClr val="tx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Du undgår misforståelser og får en stærkere faglig stemme i samarbejdet.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sz="1100" kern="1200" dirty="0">
                <a:solidFill>
                  <a:schemeClr val="tx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Det gør det nemmere at lave gode overgangsforløb og dele relevante informationer.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sz="1100" kern="1200" dirty="0">
                <a:solidFill>
                  <a:schemeClr val="tx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Diagnosekodning giver et realistisk billede af hvilke patientgrupper, du faktisk behandler.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sz="1100" kern="1200" dirty="0">
                <a:solidFill>
                  <a:schemeClr val="tx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Det kan bruges i dialogen med ledelse, samarbejdspartnere og eventuelt kommune/praksiskonsulent.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sz="1100" kern="1200" dirty="0">
                <a:solidFill>
                  <a:schemeClr val="tx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Det bliver tydeligere, hvad du og klinikken er dygtige til – og hvor der måske er behov for udvikling.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a-DK" sz="1100" kern="1200" dirty="0">
                <a:solidFill>
                  <a:schemeClr val="tx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Når data dokumenteres systematisk, kan man identificere mønstre — fx hvor mange patienter med </a:t>
            </a:r>
            <a:r>
              <a:rPr lang="da-DK" sz="1100" kern="1200" dirty="0" err="1">
                <a:solidFill>
                  <a:schemeClr val="tx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knæartrose</a:t>
            </a:r>
            <a:r>
              <a:rPr lang="da-DK" sz="1100" kern="1200" dirty="0">
                <a:solidFill>
                  <a:schemeClr val="tx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 klinikken ser, hvordan </a:t>
            </a:r>
            <a:r>
              <a:rPr lang="da-DK" sz="1100" kern="1200">
                <a:solidFill>
                  <a:schemeClr val="tx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de behandles</a:t>
            </a:r>
            <a:r>
              <a:rPr lang="da-DK" sz="1100" kern="1200" dirty="0">
                <a:solidFill>
                  <a:schemeClr val="tx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, og hvordan forløbene udvikler sig over tid.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sz="1100" kern="1200" dirty="0">
                <a:solidFill>
                  <a:schemeClr val="tx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Med systematiske data kan du opdage mønstre i dine behandlinger: </a:t>
            </a:r>
            <a:r>
              <a:rPr lang="da-DK" sz="1100" i="1" kern="1200" dirty="0">
                <a:solidFill>
                  <a:schemeClr val="tx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Hvad virker? Hvad varer længst? Hvad vender tilbage?</a:t>
            </a:r>
            <a:endParaRPr lang="da-DK" sz="1100" kern="1200" dirty="0">
              <a:solidFill>
                <a:schemeClr val="tx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da-DK" sz="1100" kern="1200" dirty="0">
                <a:solidFill>
                  <a:schemeClr val="tx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Du kan bruge dine egne data til at forbedre både patientforløb og organisering i klinikken.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da-DK" sz="1100" kern="1200" dirty="0">
                <a:solidFill>
                  <a:schemeClr val="tx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Det giver dig mulighed for at udvikle praksis på et solidt fagligt grundlag.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sz="1100" kern="1200" dirty="0">
                <a:solidFill>
                  <a:schemeClr val="tx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Du får adgang til bedre viden og stærkere retningslinjer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da-DK" sz="1100" kern="1200" dirty="0">
                <a:solidFill>
                  <a:schemeClr val="tx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Når fysioterapeuter registrerer systematisk, får forskere og faglige miljøer bedre datagrundlag.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da-DK" sz="1100" kern="1200" dirty="0">
                <a:solidFill>
                  <a:schemeClr val="tx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Det betyder bedre nationale anbefalinger, stærkere indsatsområder og mere målrettede tilbud — også i din klinik.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sz="1100" kern="1200" dirty="0">
                <a:solidFill>
                  <a:schemeClr val="tx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Du bliver en tydeligere del af patientens samlede forløb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da-DK" sz="1100" kern="1200" dirty="0">
                <a:solidFill>
                  <a:schemeClr val="tx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Et fælles “diagnosesprog” på tværs af sektorer gør det nemmere at følge patientens vej og sikre sammenhæng.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da-DK" sz="1100" kern="1200" dirty="0">
                <a:solidFill>
                  <a:schemeClr val="tx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Det giver dig en stærkere rolle i det tværfaglige samarbejde og gør dit bidrag mere synligt.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sz="1100" kern="1200" dirty="0">
                <a:solidFill>
                  <a:schemeClr val="tx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Du er med til at synliggøre fysioterapiens betydning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da-DK" sz="1100" kern="1200" dirty="0">
                <a:solidFill>
                  <a:schemeClr val="tx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Når data samles nationalt, kan fysioterapeuters arbejde vises frem over for politikere og beslutningstagere.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Det kan påvirke fremtidige tiltag, ressourcer og rammer i praksissektoren.</a:t>
            </a:r>
          </a:p>
          <a:p>
            <a:endParaRPr lang="da-DK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Kort sagt: bedre data → stærkere fag → bedre vilkår for dig</a:t>
            </a:r>
          </a:p>
          <a:p>
            <a:endParaRPr lang="da-DK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1EA341-B3E3-5546-A3D1-CCBCBD6EA061}" type="slidenum">
              <a:rPr lang="en-DK" smtClean="0"/>
              <a:t>6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20399290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18578F-3493-6753-F246-B0C6C6BADF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6ABF5353-9477-9A43-3586-CE23449DE2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02A4933D-7D18-449B-9182-4F123714BE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2BA7B512-94BC-9E6F-B5D3-F2B8F61178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1EA341-B3E3-5546-A3D1-CCBCBD6EA061}" type="slidenum">
              <a:rPr lang="en-DK" smtClean="0"/>
              <a:t>7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28792971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EB72A9-0A2C-37E0-07FB-C3C6F58259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536133B-2A41-14AF-8922-F76ECC8670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F946888-B65B-134D-A8F1-BC2F447FC4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8F634B-84F6-DACB-B38F-959302323F9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1EA341-B3E3-5546-A3D1-CCBCBD6EA061}" type="slidenum">
              <a:rPr lang="en-DK" smtClean="0"/>
              <a:t>8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23448755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0AC20-67AE-2236-C788-BC75C49251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1101DE52-7DA4-15AD-114E-44E70A5C0F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CE94272E-19B2-4357-C654-57EAA58606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Vælg kode.</a:t>
            </a:r>
          </a:p>
          <a:p>
            <a:pPr lvl="0"/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Begrund valg.</a:t>
            </a:r>
          </a:p>
          <a:p>
            <a:pPr lvl="0"/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Drøft alternativ.</a:t>
            </a:r>
          </a:p>
          <a:p>
            <a:pPr lvl="0"/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Afklar princip (symptom vs. diagnose).</a:t>
            </a:r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21909F3B-B1D1-BDF7-0ECE-F36325CFC7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1EA341-B3E3-5546-A3D1-CCBCBD6EA061}" type="slidenum">
              <a:rPr lang="en-DK" smtClean="0"/>
              <a:t>9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3188873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51254B-0C2D-6820-AE0E-E3CBE0110E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1A2DF079-6E0E-2FD5-0C51-2D9FA80DF5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45316F91-DF2B-8C10-93D9-C10462E432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Muligt svar:</a:t>
            </a:r>
          </a:p>
          <a:p>
            <a:r>
              <a:rPr lang="da-DK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Valg af kode:</a:t>
            </a:r>
            <a:endParaRPr lang="da-DK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L03 –symptom/klage fra lænd - primære smerter i lænderyggen</a:t>
            </a:r>
          </a:p>
          <a:p>
            <a:r>
              <a:rPr lang="da-DK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Begrundelse:</a:t>
            </a:r>
            <a:endParaRPr lang="da-DK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Ingen </a:t>
            </a:r>
            <a:r>
              <a:rPr lang="da-DK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radikulære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tegn → derfor ikke L86</a:t>
            </a:r>
          </a:p>
          <a:p>
            <a:pPr lvl="0"/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Symptomet er uspecifikt, ingen strukturel diagnose stillet</a:t>
            </a:r>
          </a:p>
          <a:p>
            <a:pPr lvl="0"/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Intet traume, ingen røde flag</a:t>
            </a:r>
          </a:p>
          <a:p>
            <a:r>
              <a:rPr lang="da-DK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Alternativ kode:</a:t>
            </a:r>
            <a:endParaRPr lang="da-DK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Kodningen kan ændres til en specifik sygdomsdiagnosekode, hvis den kliniske vurdering på et senere tidspunkt peger på en mere specifik rygtilstand, f.eks.: </a:t>
            </a:r>
          </a:p>
          <a:p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Lumbal spinal stenose eller nerverodspåvirkning i lænden.</a:t>
            </a:r>
          </a:p>
          <a:p>
            <a:pPr lvl="0"/>
            <a:r>
              <a:rPr lang="da-DK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L84 – 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Rygsyndrom uden udstrålende smerter.</a:t>
            </a:r>
          </a:p>
          <a:p>
            <a:pPr lvl="0"/>
            <a:r>
              <a:rPr lang="da-DK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L86 – 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Rygsyndrom med smerteudstråling</a:t>
            </a:r>
            <a:r>
              <a:rPr lang="da-DK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endParaRPr lang="da-DK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3DF78B50-D3F6-5371-E886-B92B9C7D32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1EA341-B3E3-5546-A3D1-CCBCBD6EA061}" type="slidenum">
              <a:rPr lang="en-DK" smtClean="0"/>
              <a:t>10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3241709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F3B9ED-8231-3F47-002A-A0C4EDF8B4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9A8F2B39-9F5E-3291-46A5-19089EE3D1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55224C13-5DF4-3AB6-A60C-587176620D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Valg af kode</a:t>
            </a:r>
            <a:endParaRPr lang="da-DK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da-DK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Primært valg: L08 – Symptom/klage fra skulder</a:t>
            </a:r>
            <a:endParaRPr lang="da-DK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Alternativt valg hvis man vurderer, at der klinisk foreligger subacromielt smertesyndrom: L92 – Skuldersyndrom</a:t>
            </a:r>
          </a:p>
          <a:p>
            <a:r>
              <a:rPr lang="da-DK" sz="1200" b="1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Begrundelse</a:t>
            </a:r>
            <a:endParaRPr lang="da-DK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ICPC-2 har ikke en specifik impingement-kode</a:t>
            </a:r>
          </a:p>
          <a:p>
            <a:pPr lvl="0"/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Valget afhænger af, om du vurderer, at der foreligger en egentlig klinisk sygdomsdiagnose (L92), eller blot en symptomatisk mistanke (L08)</a:t>
            </a:r>
          </a:p>
          <a:p>
            <a:r>
              <a:rPr lang="da-DK" sz="1200" b="1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Hvornår skal du vælge en symptomkode?</a:t>
            </a:r>
            <a:endParaRPr lang="da-DK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Ved usikkerhed</a:t>
            </a:r>
          </a:p>
          <a:p>
            <a:pPr lvl="0"/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Når udredning ikke er afsluttet og differentialdiagnoser stadig er åbne</a:t>
            </a:r>
          </a:p>
          <a:p>
            <a:pPr lvl="0"/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Ved manglende objektive fund eller fundene ikke er tilstrækkeligt specifikke </a:t>
            </a:r>
          </a:p>
          <a:p>
            <a:pPr lvl="0"/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Når der endnu ikke er tilstrækkeligt klinisk grundlag for en specifik sygdomsdiagnose</a:t>
            </a:r>
          </a:p>
          <a:p>
            <a:pPr lvl="0"/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Man bør ikke kode mere specifikt, end dokumentationen kan bære. Hvis journalen kun beskriver smerter og enkelte kliniske tests uden konklusion om impingement, vil en symptomdiagnose ofte være mere korrekt.</a:t>
            </a:r>
          </a:p>
          <a:p>
            <a:r>
              <a:rPr lang="da-DK" sz="1200" b="1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Faldgruber</a:t>
            </a:r>
            <a:endParaRPr lang="da-DK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 overdiagnosticere strukturelle årsager, en positiv impingement-test er ikke ensbetydende med, at diagnosen er endeligt fastslået</a:t>
            </a:r>
          </a:p>
          <a:p>
            <a:pPr lvl="0"/>
            <a:r>
              <a:rPr lang="da-DK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Differentialdiagnostik</a:t>
            </a:r>
            <a:r>
              <a:rPr lang="da-DK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</a:t>
            </a:r>
            <a:endParaRPr lang="da-DK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/>
            <a:r>
              <a:rPr lang="da-DK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Tendinopati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da-DK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bursit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impingement og </a:t>
            </a:r>
            <a:r>
              <a:rPr lang="da-DK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rotator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a-DK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cuff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-læsion kan give samme fund</a:t>
            </a:r>
          </a:p>
          <a:p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ICD-10 har en kode for skulder impingement som casen lægger op til, men den findes ikke i ICPC-2 kodekataloget, derfor vælges L08 eller L92 afhængig af, om det skal være en symptom- eller diagnosekode</a:t>
            </a:r>
          </a:p>
          <a:p>
            <a:endParaRPr lang="da-DK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97F9FD74-C7B6-4FA1-1F35-EB4348ADE0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1EA341-B3E3-5546-A3D1-CCBCBD6EA061}" type="slidenum">
              <a:rPr lang="en-DK" smtClean="0"/>
              <a:t>11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13232159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643DD1-45E8-7201-6555-AD8C4239BD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515C2A67-994C-EDD8-74D8-EE5BB4AC3A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41BE3F9A-0C65-0C0D-564D-5E30BAFA0C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sz="1200" b="1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Valg af kode</a:t>
            </a:r>
            <a:endParaRPr lang="da-DK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L90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Artrose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knæ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da-DK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u="sng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Alternativ</a:t>
            </a:r>
            <a:r>
              <a:rPr lang="en-US" sz="1200" b="1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u="sng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kode</a:t>
            </a:r>
            <a:endParaRPr lang="da-DK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L15 symptom/klage fra knæ</a:t>
            </a:r>
          </a:p>
          <a:p>
            <a:r>
              <a:rPr lang="da-DK" sz="1200" b="1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Begrundelse</a:t>
            </a:r>
            <a:endParaRPr lang="da-DK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 denne case foreligger der:</a:t>
            </a:r>
          </a:p>
          <a:p>
            <a:pPr lvl="0"/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Tiltagende knæsmerter</a:t>
            </a:r>
          </a:p>
          <a:p>
            <a:pPr lvl="0"/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Røntgenverificeret </a:t>
            </a:r>
            <a:r>
              <a:rPr lang="da-DK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gonartrose</a:t>
            </a:r>
            <a:endParaRPr lang="da-DK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Funktionstab med gangbesvær &gt; 500 m</a:t>
            </a:r>
          </a:p>
          <a:p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Derfor bør man sygdomskode frem for symptomkode, da symptomkoden for knæsmerter er mindre dækkende, fordi årsagen til symptomerne nu er kendt.</a:t>
            </a:r>
          </a:p>
          <a:p>
            <a:r>
              <a:rPr lang="da-DK" sz="1200" b="1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Hvilken kode afspejler bedst klinisk realitet?</a:t>
            </a:r>
            <a:endParaRPr lang="da-DK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L90 Artrose i knæ</a:t>
            </a:r>
          </a:p>
          <a:p>
            <a:r>
              <a:rPr lang="da-DK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Begrundelse:</a:t>
            </a:r>
            <a:endParaRPr lang="da-DK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Diagnosen er objektivt understøttet af røntgen</a:t>
            </a:r>
          </a:p>
          <a:p>
            <a:pPr lvl="0"/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Symptomer og funktionsnedsættelse stemmer overens med fundet</a:t>
            </a:r>
          </a:p>
          <a:p>
            <a:pPr lvl="0"/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Koden beskriver både sygdommen og baggrunden for patientens gener</a:t>
            </a:r>
          </a:p>
          <a:p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 anvende en symptomkode for knæsmerter ville undervurdere den diagnostiske viden, der foreligger.</a:t>
            </a:r>
          </a:p>
          <a:p>
            <a:r>
              <a:rPr lang="da-DK" sz="1200" b="1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Hvad hvis røntgensvar ikke forelå?</a:t>
            </a:r>
            <a:endParaRPr lang="da-DK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Hvis der kun foreligger symptomer som tiltagende smerter i knæ og ingen sikker diagnose kan L15 symptom/klage fra knæ benyttes</a:t>
            </a:r>
          </a:p>
          <a:p>
            <a:pPr lvl="0"/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Hvis artrose er fagligt begrundet og stemmer overens med den dokumenterede kliniske vurdering, vil man stadig kunne anvende L90 artrose i knæ ud fra:</a:t>
            </a:r>
          </a:p>
          <a:p>
            <a:pPr lvl="1"/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Høj alder</a:t>
            </a:r>
          </a:p>
          <a:p>
            <a:pPr lvl="1"/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Belastningsrelaterede smerter</a:t>
            </a:r>
          </a:p>
          <a:p>
            <a:pPr lvl="1"/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Stivhed</a:t>
            </a:r>
          </a:p>
          <a:p>
            <a:pPr lvl="1"/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Klinisk billede</a:t>
            </a:r>
          </a:p>
          <a:p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ICPC-2 afspejler den kliniske vurdering, ikke nødvendigvis billeddiagnostisk verifikation. Omvendt bør man ikke kode artrose, hvis dokumentationen kun beskriver uspecifikke knæsmerter uden tilstrækkeligt grundlag.</a:t>
            </a:r>
          </a:p>
          <a:p>
            <a:endParaRPr lang="da-DK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CB0C3D9C-BE35-98FF-A458-CEFC0707FA1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1EA341-B3E3-5546-A3D1-CCBCBD6EA061}" type="slidenum">
              <a:rPr lang="en-DK" smtClean="0"/>
              <a:t>12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40487223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A8BB6D-99D4-7472-B07D-6077092AFA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D34F5B19-DE0F-3888-0D00-E7701CA1C8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9B6A7A03-224D-EB61-2B02-936C25A0C6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sz="1200" b="1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Valg af kode</a:t>
            </a:r>
            <a:endParaRPr lang="da-DK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L01 – symptom/ klage fra </a:t>
            </a:r>
            <a:r>
              <a:rPr lang="da-DK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cervikalregion</a:t>
            </a:r>
            <a:endParaRPr lang="da-DK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da-DK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Psykosocial komponent</a:t>
            </a:r>
            <a:br>
              <a:rPr lang="da-DK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Psykosociale forhold kan være relevante for behandlingsplanen. En eventuel ekstra kode kræver en selvstændig, begrundet vurdering og tilstrækkeligt dokumentationsgrundlag. Beskrivelsen »psykosocial belastning/stress« giver ikke i sig selv tilstrækkeligt grundlag for f.eks. at anvende P02 akut belastningsreaktion.</a:t>
            </a:r>
          </a:p>
          <a:p>
            <a:r>
              <a:rPr lang="da-DK" sz="1200" b="1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Overvejelser</a:t>
            </a:r>
            <a:endParaRPr lang="da-DK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ICPC tillader flere samtidige koder</a:t>
            </a:r>
          </a:p>
          <a:p>
            <a:pPr lvl="1"/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Der frarådes ekstra koder for symptomer, der er direkte afledt af den primære diagnose</a:t>
            </a:r>
          </a:p>
          <a:p>
            <a:pPr lvl="0"/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Kod hovedårsagen til kontakten først</a:t>
            </a:r>
          </a:p>
          <a:p>
            <a:pPr lvl="0"/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Psykosociale forhold bør kodes, hvis de påvirker behandlingen eller er en del af problemet og har betydning for behandlingsplanen og dokumentationen, men ikke i dette tilfælde hvor case-oplysningerne ikke giver tilstrækkeligt grundlag for en specifik psykisk diagnosekode</a:t>
            </a:r>
          </a:p>
          <a:p>
            <a:endParaRPr lang="da-DK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62CE2ED4-67F8-7BF5-9099-4A973AC817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1EA341-B3E3-5546-A3D1-CCBCBD6EA061}" type="slidenum">
              <a:rPr lang="en-DK" smtClean="0"/>
              <a:t>13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1942701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060A98-A903-C221-A372-D9B2FF8E7D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77985F0-AC5B-CD05-0A62-2213331853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357D541-56B2-C8A2-51A6-AE8F67CF52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49D9BA-02CD-AB2F-0107-A5D462A97C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1EA341-B3E3-5546-A3D1-CCBCBD6EA061}" type="slidenum">
              <a:rPr lang="en-DK" smtClean="0"/>
              <a:t>14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16542241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994CA1-2100-4C1E-79DC-FF4C927FAE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BFDBD14-3549-D73A-ADB4-AA4BCB8569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9539B2D-96D6-F73A-EC57-35DC005A81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8E2D78-4305-AF40-A85C-6238490523B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1EA341-B3E3-5546-A3D1-CCBCBD6EA061}" type="slidenum">
              <a:rPr lang="en-DK" smtClean="0"/>
              <a:t>16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688703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C90DCE-0A98-5FAC-AA60-32F8C751D3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165F210-63A0-308D-B050-E8CB319D6F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DA63A59-8645-8352-03B5-AE2032E95E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538A4F-864C-7A38-BCDF-5DAC3F75BD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1EA341-B3E3-5546-A3D1-CCBCBD6EA061}" type="slidenum">
              <a:rPr lang="en-DK" smtClean="0"/>
              <a:t>17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130151355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8A8366-8C6E-1215-0A52-9D250261DF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D12AE0E-42DC-FCD2-F203-A7EEA1C691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F52203E-2E43-EF5C-7F1B-E5D3BD60E7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360D16-B2BD-D7B4-5B8E-A26D0BAFD6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1EA341-B3E3-5546-A3D1-CCBCBD6EA061}" type="slidenum">
              <a:rPr lang="en-DK" smtClean="0"/>
              <a:t>19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29027474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C90DCE-0A98-5FAC-AA60-32F8C751D3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165F210-63A0-308D-B050-E8CB319D6F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DA63A59-8645-8352-03B5-AE2032E95E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538A4F-864C-7A38-BCDF-5DAC3F75BD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1EA341-B3E3-5546-A3D1-CCBCBD6EA061}" type="slidenum">
              <a:rPr lang="en-DK" smtClean="0"/>
              <a:t>21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130151355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dirty="0"/>
              <a:t>Du kan bruge denne tekst eller du kan kopiere spørgsmålene ind fra kvalitetsnetværkspakken eller </a:t>
            </a:r>
            <a:r>
              <a:rPr lang="da-DK"/>
              <a:t>din faciliteringsguide.</a:t>
            </a:r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1EA341-B3E3-5546-A3D1-CCBCBD6EA061}" type="slidenum">
              <a:rPr lang="en-DK" smtClean="0"/>
              <a:t>22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219365723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2926D7-9E41-D8ED-FE70-E9FFF755F3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C97067F-0685-8413-0EEE-0DED61F8A6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208939D-FE95-BDA4-B9E8-9FE4F05D2D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4BB083-DB66-CE5C-D359-836AF9B040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1EA341-B3E3-5546-A3D1-CCBCBD6EA061}" type="slidenum">
              <a:rPr lang="en-DK" smtClean="0"/>
              <a:t>23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320922259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1EA341-B3E3-5546-A3D1-CCBCBD6EA061}" type="slidenum">
              <a:rPr lang="en-DK" smtClean="0"/>
              <a:t>24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219365723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DEC226-16CE-59CA-C07D-1A1607C77B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510FFDB-8B5E-2CF6-F2B6-1850D4221A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2539B80-654C-F90D-C4C9-FFB203E916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11D3BE-CFCE-09FF-12D9-43A8F58F68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1EA341-B3E3-5546-A3D1-CCBCBD6EA061}" type="slidenum">
              <a:rPr lang="en-DK" smtClean="0"/>
              <a:t>25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165224493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2EAB47-72D9-C79B-1029-A352F52D50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8F31CA5-D442-9410-7550-A0F4DE0D9C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0F49A5D-A2F3-B851-337B-63FBBE3438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ACF79D-65D7-DEC3-1C86-4453F32014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1EA341-B3E3-5546-A3D1-CCBCBD6EA061}" type="slidenum">
              <a:rPr lang="en-DK" smtClean="0"/>
              <a:t>27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422345156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1EA341-B3E3-5546-A3D1-CCBCBD6EA061}" type="slidenum">
              <a:rPr lang="en-DK" smtClean="0"/>
              <a:t>28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154194640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22C635-249E-49F4-4494-5D5CE5DE44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8D37B57-170F-FAB8-8528-9E7FB26BA4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B36129F-C15A-C1E2-FF53-CF8D26B91A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69E89B-E5CB-9EA0-1AD0-4A9FA8CED5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1EA341-B3E3-5546-A3D1-CCBCBD6EA061}" type="slidenum">
              <a:rPr lang="en-DK" smtClean="0"/>
              <a:t>29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42401897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A logo with text on it&#10;&#10;Description automatically generated">
            <a:extLst>
              <a:ext uri="{FF2B5EF4-FFF2-40B4-BE49-F238E27FC236}">
                <a16:creationId xmlns:a16="http://schemas.microsoft.com/office/drawing/2014/main" id="{29BDF3BC-33C5-33EC-DE0D-D437E52026E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21882" t="25602" r="22941" b="22738"/>
          <a:stretch/>
        </p:blipFill>
        <p:spPr>
          <a:xfrm>
            <a:off x="0" y="4599431"/>
            <a:ext cx="4288536" cy="225856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548A0F1-A31C-C569-FF36-285C0F6D952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000443"/>
            <a:ext cx="9144000" cy="23876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GB" err="1"/>
              <a:t>Tekst</a:t>
            </a:r>
            <a:r>
              <a:rPr lang="en-GB"/>
              <a:t> her</a:t>
            </a:r>
            <a:endParaRPr lang="en-DK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8D64CA2-489D-4B9D-7516-CE8A12CD80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480118"/>
            <a:ext cx="91440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42731307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ue rectangle with a shadow&#10;&#10;Description automatically generated">
            <a:extLst>
              <a:ext uri="{FF2B5EF4-FFF2-40B4-BE49-F238E27FC236}">
                <a16:creationId xmlns:a16="http://schemas.microsoft.com/office/drawing/2014/main" id="{BD819595-0869-0114-18A2-6A4C2C1D772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548A0F1-A31C-C569-FF36-285C0F6D952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000443"/>
            <a:ext cx="9144000" cy="2387600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 err="1"/>
              <a:t>Tekst</a:t>
            </a:r>
            <a:r>
              <a:rPr lang="en-GB"/>
              <a:t> her</a:t>
            </a:r>
            <a:endParaRPr lang="en-DK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8D64CA2-489D-4B9D-7516-CE8A12CD80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480118"/>
            <a:ext cx="91440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35282936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48A0F1-A31C-C569-FF36-285C0F6D952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000443"/>
            <a:ext cx="9144000" cy="2387600"/>
          </a:xfrm>
        </p:spPr>
        <p:txBody>
          <a:bodyPr anchor="b"/>
          <a:lstStyle>
            <a:lvl1pPr algn="l">
              <a:defRPr sz="6000">
                <a:solidFill>
                  <a:schemeClr val="tx2"/>
                </a:solidFill>
              </a:defRPr>
            </a:lvl1pPr>
          </a:lstStyle>
          <a:p>
            <a:r>
              <a:rPr lang="en-GB" err="1"/>
              <a:t>Tekst</a:t>
            </a:r>
            <a:r>
              <a:rPr lang="en-GB"/>
              <a:t> her</a:t>
            </a:r>
            <a:endParaRPr lang="en-DK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8D64CA2-489D-4B9D-7516-CE8A12CD80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480118"/>
            <a:ext cx="91440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35552450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EC3D17-FCE1-DCC8-71F6-45BDDDA963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D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D75271-B2D2-D672-2145-0155586B6D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446088" indent="-446088">
              <a:buSzPct val="120000"/>
              <a:buFontTx/>
              <a:buBlip>
                <a:blip r:embed="rId2"/>
              </a:buBlip>
              <a:tabLst/>
              <a:defRPr/>
            </a:lvl1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FE89D9-A3F6-1949-AED2-414E227D98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0DA3324-ADCD-E945-A237-6E6B8FCF4BA6}" type="datetimeFigureOut">
              <a:rPr lang="en-DK" smtClean="0"/>
              <a:pPr/>
              <a:t>10/14/2026</a:t>
            </a:fld>
            <a:endParaRPr lang="en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FDF5F0-E7B3-4B24-4E85-EBDEE1C675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32D437-C012-ECA2-542A-5CA019DB3E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A2497D0-514A-7F4D-AA82-B6140E0621CA}" type="slidenum">
              <a:rPr lang="en-DK" smtClean="0"/>
              <a:pPr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22263812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C2F067-C0B4-9AD3-5FA8-5829BF501F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D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911E10-AF5D-38B8-CE29-62BA3D576E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618F6F-52CF-68BE-18AF-B2F068CA3E6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0DA3324-ADCD-E945-A237-6E6B8FCF4BA6}" type="datetimeFigureOut">
              <a:rPr lang="en-DK" smtClean="0"/>
              <a:t>10/14/2026</a:t>
            </a:fld>
            <a:endParaRPr lang="en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69C2B7-C3D3-318C-E012-5FFE8DAD55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80F524-24A6-9D6F-E77B-7064253E6A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497D0-514A-7F4D-AA82-B6140E0621CA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2781989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A62DF9-7986-BD0A-3A2E-422EB86501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D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485F92-636B-9D4E-C07F-0CF420EDD3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K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EF6A1A-B17A-6FD1-CB75-47BC3092C2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K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AEECA1-0A90-18CA-2959-484EA4A8C81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0DA3324-ADCD-E945-A237-6E6B8FCF4BA6}" type="datetimeFigureOut">
              <a:rPr lang="en-DK" smtClean="0"/>
              <a:t>10/14/2026</a:t>
            </a:fld>
            <a:endParaRPr lang="en-D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FAE1F5-E309-BF74-A3CA-41E16D927D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D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9903BB-2DAB-4320-865D-ACB9A12B3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497D0-514A-7F4D-AA82-B6140E0621CA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2408293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D138C-9952-D571-296E-F8EA98A3D8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D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D60B22-7896-0CED-3C88-58A8A3BD6A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4D5BBF-129F-F83F-A0B5-22FE3E78F6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K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6644C1A-7653-0631-3F8C-B7182F40CC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B0A2C1B-E7B0-B3C2-D7EC-5B588B1FB0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K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ABD3292-3A25-03FC-5CF7-BD99DB87EAF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0DA3324-ADCD-E945-A237-6E6B8FCF4BA6}" type="datetimeFigureOut">
              <a:rPr lang="en-DK" smtClean="0"/>
              <a:t>10/14/2026</a:t>
            </a:fld>
            <a:endParaRPr lang="en-DK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DE8EF5D-084A-9566-099A-9D93B26834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DK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62D35F9-05E1-ED14-5D5E-B3D38F387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497D0-514A-7F4D-AA82-B6140E0621CA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29152370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C0E80B-6530-B920-DD10-5E05B28796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DK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45F0716-73D1-0FD0-21E1-4EA282C9EEE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0DA3324-ADCD-E945-A237-6E6B8FCF4BA6}" type="datetimeFigureOut">
              <a:rPr lang="en-DK" smtClean="0"/>
              <a:t>10/14/2026</a:t>
            </a:fld>
            <a:endParaRPr lang="en-D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18C713C-AA1B-F72E-8F83-AE5DA3CBC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D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CFC7FE4-02EE-A3CA-AA5B-A12C528D4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497D0-514A-7F4D-AA82-B6140E0621CA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3741249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D3AB624-9B12-9E40-9B35-AE0388FED0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0DA3324-ADCD-E945-A237-6E6B8FCF4BA6}" type="datetimeFigureOut">
              <a:rPr lang="en-DK" smtClean="0"/>
              <a:t>10/14/2026</a:t>
            </a:fld>
            <a:endParaRPr lang="en-DK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44BCE8-9CC4-1212-B469-D270453083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DK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D633FC-0855-B7FF-DE95-9969FF3B2C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497D0-514A-7F4D-AA82-B6140E0621CA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22270837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A51046-3C31-A55C-6188-FC0F06C39A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D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1D6DD1-5201-6786-E7E2-6AE4B6A88D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K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D5FEDE-D6DF-CC88-40CC-1768B0E6C5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F2224B-43B2-DA47-C62D-2DBD612C60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0DA3324-ADCD-E945-A237-6E6B8FCF4BA6}" type="datetimeFigureOut">
              <a:rPr lang="en-DK" smtClean="0"/>
              <a:t>10/14/2026</a:t>
            </a:fld>
            <a:endParaRPr lang="en-D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71FB6A-DB53-4EB3-C7D7-0C7E9B55B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D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E869D3-AB01-852B-6C31-2113B93B1D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497D0-514A-7F4D-AA82-B6140E0621CA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29236679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3E26EB-61BE-430E-47C9-BDA798B344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DK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0A55D22-93F1-DB5E-6371-2BF9B02A90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DK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301464-6A48-D9A1-CC70-0B172B5DF2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227419-628B-11FB-781A-D3C67F168F8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0DA3324-ADCD-E945-A237-6E6B8FCF4BA6}" type="datetimeFigureOut">
              <a:rPr lang="en-DK" smtClean="0"/>
              <a:t>10/14/2026</a:t>
            </a:fld>
            <a:endParaRPr lang="en-D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86A8C4-73C6-0FBD-3E2B-A2AB724DDA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D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11101D-2900-37A2-5E52-70091CBD8C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497D0-514A-7F4D-AA82-B6140E0621CA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14567348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34BA2D-0620-3241-3E95-95A9118A00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DK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E4F8E3E-9654-7439-BC7B-75513C1C19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BB96CC-8C05-DCA8-865E-A3E0C3E8BB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0DA3324-ADCD-E945-A237-6E6B8FCF4BA6}" type="datetimeFigureOut">
              <a:rPr lang="en-DK" smtClean="0"/>
              <a:t>10/14/2026</a:t>
            </a:fld>
            <a:endParaRPr lang="en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9018BB-0B4A-8876-2AA7-A120F36AD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ADC97E-71E3-4484-BFC2-B63B6C5E9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497D0-514A-7F4D-AA82-B6140E0621CA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19720248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76C74A3-CAE9-340A-FE49-E86B74D424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DK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0DEFB02-7DA5-F102-B75C-C74354DCE6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C13AA3-89C6-CF4B-01C7-E46A828C309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0DA3324-ADCD-E945-A237-6E6B8FCF4BA6}" type="datetimeFigureOut">
              <a:rPr lang="en-DK" smtClean="0"/>
              <a:t>10/14/2026</a:t>
            </a:fld>
            <a:endParaRPr lang="en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3940D8-30BB-E46E-EB65-CA0026996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3BD26B-1002-7622-FDC3-342DE93BE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497D0-514A-7F4D-AA82-B6140E0621CA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2676212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BE8C200-8B7A-2BC8-A5C3-F77AAAE31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noProof="0" err="1"/>
              <a:t>Click</a:t>
            </a:r>
            <a:r>
              <a:rPr lang="da-DK" noProof="0"/>
              <a:t> to </a:t>
            </a:r>
            <a:r>
              <a:rPr lang="da-DK" noProof="0" err="1"/>
              <a:t>edit</a:t>
            </a:r>
            <a:r>
              <a:rPr lang="da-DK" noProof="0"/>
              <a:t> Master </a:t>
            </a:r>
            <a:r>
              <a:rPr lang="da-DK" noProof="0" err="1"/>
              <a:t>title</a:t>
            </a:r>
            <a:r>
              <a:rPr lang="da-DK" noProof="0"/>
              <a:t>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E4F00E-F58B-0400-0DD8-844916C470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A51105-4D75-9563-673E-B519A6FA27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2497D0-514A-7F4D-AA82-B6140E0621CA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3174293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 spc="-150" baseline="0">
          <a:solidFill>
            <a:schemeClr val="tx2"/>
          </a:solidFill>
          <a:latin typeface="Arial Black" panose="020B0604020202020204" pitchFamily="34" charset="0"/>
          <a:ea typeface="+mj-ea"/>
          <a:cs typeface="Arial Black" panose="020B0604020202020204" pitchFamily="34" charset="0"/>
        </a:defRPr>
      </a:lvl1pPr>
    </p:titleStyle>
    <p:bodyStyle>
      <a:lvl1pPr marL="446088" indent="-446088" algn="l" defTabSz="914400" rtl="0" eaLnBrk="1" latinLnBrk="0" hangingPunct="1">
        <a:lnSpc>
          <a:spcPct val="90000"/>
        </a:lnSpc>
        <a:spcBef>
          <a:spcPts val="1000"/>
        </a:spcBef>
        <a:buSzPct val="120000"/>
        <a:buFontTx/>
        <a:buBlip>
          <a:blip r:embed="rId16"/>
        </a:buBlip>
        <a:tabLst/>
        <a:defRPr sz="2800" b="0" i="0" kern="1200">
          <a:solidFill>
            <a:schemeClr val="tx2"/>
          </a:solidFill>
          <a:latin typeface="Franklin Gothic Book" panose="020B05030201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2"/>
          </a:solidFill>
          <a:latin typeface="Franklin Gothic Book" panose="020B05030201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2"/>
          </a:solidFill>
          <a:latin typeface="Franklin Gothic Book" panose="020B05030201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2"/>
          </a:solidFill>
          <a:latin typeface="Franklin Gothic Book" panose="020B05030201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2"/>
          </a:solidFill>
          <a:latin typeface="Franklin Gothic Book" panose="020B05030201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3BB1E7-9F94-F410-8E2F-204100CBF1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75501" y="490557"/>
            <a:ext cx="8776321" cy="6281267"/>
          </a:xfrm>
        </p:spPr>
        <p:txBody>
          <a:bodyPr>
            <a:normAutofit/>
          </a:bodyPr>
          <a:lstStyle/>
          <a:p>
            <a:pPr algn="ctr"/>
            <a:r>
              <a:rPr lang="da-DK" dirty="0">
                <a:solidFill>
                  <a:srgbClr val="C00000"/>
                </a:solidFill>
                <a:latin typeface="+mj-lt"/>
                <a:ea typeface="Open Sans"/>
                <a:cs typeface="Open Sans"/>
              </a:rPr>
              <a:t>ICPC-2 diagnosekodning</a:t>
            </a:r>
            <a:br>
              <a:rPr lang="da-DK" dirty="0">
                <a:solidFill>
                  <a:srgbClr val="C00000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</a:br>
            <a:br>
              <a:rPr lang="da-DK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da-DK" dirty="0">
                <a:latin typeface="+mj-lt"/>
                <a:ea typeface="Open Sans"/>
                <a:cs typeface="Open Sans"/>
              </a:rPr>
              <a:t>i fysioterapipraksis</a:t>
            </a:r>
            <a:br>
              <a:rPr lang="da-DK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</a:br>
            <a:br>
              <a:rPr lang="da-DK" sz="6700" noProof="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</a:br>
            <a:br>
              <a:rPr lang="da-DK" sz="7200" noProof="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</a:br>
            <a:endParaRPr lang="da-DK" sz="1600" noProof="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58006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809B5A-87BB-EA9A-84CD-7CFDA525BF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4192C-D722-73E8-6527-B8A629453B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6088"/>
            <a:ext cx="10515600" cy="974002"/>
          </a:xfrm>
        </p:spPr>
        <p:txBody>
          <a:bodyPr/>
          <a:lstStyle/>
          <a:p>
            <a:r>
              <a:rPr lang="da-DK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Dagsorden</a:t>
            </a:r>
            <a:endParaRPr lang="da-DK" noProof="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45A1FE-4715-E70D-64DD-5E1CD31DFB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430" y="1200090"/>
            <a:ext cx="10814370" cy="5431822"/>
          </a:xfrm>
        </p:spPr>
        <p:txBody>
          <a:bodyPr anchor="ctr">
            <a:noAutofit/>
          </a:bodyPr>
          <a:lstStyle/>
          <a:p>
            <a:pPr marL="685800" indent="-445770">
              <a:lnSpc>
                <a:spcPct val="100000"/>
              </a:lnSpc>
              <a:spcAft>
                <a:spcPts val="600"/>
              </a:spcAft>
              <a:tabLst>
                <a:tab pos="3060065" algn="ctr"/>
                <a:tab pos="6120130" algn="r"/>
              </a:tabLst>
            </a:pPr>
            <a:endParaRPr lang="da-DK" sz="1800" dirty="0">
              <a:effectLst/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685800" indent="-445770">
              <a:lnSpc>
                <a:spcPct val="100000"/>
              </a:lnSpc>
              <a:spcAft>
                <a:spcPts val="600"/>
              </a:spcAft>
              <a:tabLst>
                <a:tab pos="3060065" algn="ctr"/>
                <a:tab pos="6120130" algn="r"/>
              </a:tabLst>
            </a:pPr>
            <a:r>
              <a:rPr lang="da-DK" sz="2000" dirty="0"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Velkommen og siden sidst (15 min.)</a:t>
            </a:r>
          </a:p>
          <a:p>
            <a:pPr marL="685800" indent="-445770">
              <a:lnSpc>
                <a:spcPct val="100000"/>
              </a:lnSpc>
              <a:spcAft>
                <a:spcPts val="600"/>
              </a:spcAft>
              <a:tabLst>
                <a:tab pos="3060065" algn="ctr"/>
                <a:tab pos="6120130" algn="r"/>
              </a:tabLst>
            </a:pPr>
            <a:r>
              <a:rPr lang="da-DK" sz="2000" dirty="0">
                <a:latin typeface="+mn-lt"/>
                <a:ea typeface="Open Sans"/>
                <a:cs typeface="Open Sans"/>
              </a:rPr>
              <a:t>Kort oplæg om diagnosekodning (20 min.)</a:t>
            </a:r>
          </a:p>
          <a:p>
            <a:pPr marL="685800" indent="-445770">
              <a:lnSpc>
                <a:spcPct val="100000"/>
              </a:lnSpc>
              <a:spcAft>
                <a:spcPts val="600"/>
              </a:spcAft>
              <a:tabLst>
                <a:tab pos="3060065" algn="ctr"/>
                <a:tab pos="6120130" algn="r"/>
              </a:tabLst>
            </a:pPr>
            <a:r>
              <a:rPr lang="da-DK" sz="2000" dirty="0">
                <a:latin typeface="+mn-lt"/>
                <a:ea typeface="Open Sans"/>
                <a:cs typeface="Open Sans"/>
              </a:rPr>
              <a:t>Gruppearbejde med case-ark. Del din viden, tanker og erfaringer (45 min.)</a:t>
            </a:r>
          </a:p>
          <a:p>
            <a:pPr marL="685800" indent="-445770">
              <a:lnSpc>
                <a:spcPct val="100000"/>
              </a:lnSpc>
              <a:spcAft>
                <a:spcPts val="600"/>
              </a:spcAft>
              <a:tabLst>
                <a:tab pos="3060065" algn="ctr"/>
                <a:tab pos="6120130" algn="r"/>
              </a:tabLst>
            </a:pPr>
            <a:r>
              <a:rPr lang="da-DK" sz="2000" dirty="0"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Fælles opsamling (10 min.)</a:t>
            </a:r>
          </a:p>
          <a:p>
            <a:pPr marL="685800" indent="-445770">
              <a:lnSpc>
                <a:spcPct val="100000"/>
              </a:lnSpc>
              <a:spcAft>
                <a:spcPts val="600"/>
              </a:spcAft>
              <a:tabLst>
                <a:tab pos="3060065" algn="ctr"/>
                <a:tab pos="6120130" algn="r"/>
              </a:tabLst>
            </a:pPr>
            <a:r>
              <a:rPr lang="da-DK" sz="2000" dirty="0"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Pause, netværk, spisning, underskriv deltagerliste (30 min.)</a:t>
            </a:r>
          </a:p>
          <a:p>
            <a:pPr marL="685800" indent="-445770">
              <a:lnSpc>
                <a:spcPct val="100000"/>
              </a:lnSpc>
              <a:spcAft>
                <a:spcPts val="600"/>
              </a:spcAft>
              <a:tabLst>
                <a:tab pos="3060065" algn="ctr"/>
                <a:tab pos="6120130" algn="r"/>
              </a:tabLst>
            </a:pPr>
            <a:r>
              <a:rPr lang="da-DK" sz="2000" dirty="0"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Arbejdsgange og organisering (25 min.)</a:t>
            </a:r>
          </a:p>
          <a:p>
            <a:pPr marL="685800" indent="-445770">
              <a:lnSpc>
                <a:spcPct val="100000"/>
              </a:lnSpc>
              <a:spcAft>
                <a:spcPts val="600"/>
              </a:spcAft>
              <a:tabLst>
                <a:tab pos="3060065" algn="ctr"/>
                <a:tab pos="6120130" algn="r"/>
              </a:tabLst>
            </a:pPr>
            <a:r>
              <a:rPr lang="da-DK" sz="2000" dirty="0"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Kvalitetssikring og mini-audit (20 min.)</a:t>
            </a:r>
          </a:p>
          <a:p>
            <a:pPr marL="685800" indent="-445770">
              <a:lnSpc>
                <a:spcPct val="100000"/>
              </a:lnSpc>
              <a:spcAft>
                <a:spcPts val="600"/>
              </a:spcAft>
              <a:tabLst>
                <a:tab pos="3060065" algn="ctr"/>
                <a:tab pos="6120130" algn="r"/>
              </a:tabLst>
            </a:pPr>
            <a:r>
              <a:rPr lang="da-DK" sz="2000" dirty="0"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Hvordan vil du/I følge op, hjemme i klinikken – mål og forankring (10 min.)</a:t>
            </a:r>
          </a:p>
          <a:p>
            <a:pPr marL="685800" indent="-445770">
              <a:lnSpc>
                <a:spcPct val="100000"/>
              </a:lnSpc>
              <a:spcAft>
                <a:spcPts val="600"/>
              </a:spcAft>
              <a:tabLst>
                <a:tab pos="3060065" algn="ctr"/>
                <a:tab pos="6120130" algn="r"/>
              </a:tabLst>
            </a:pPr>
            <a:r>
              <a:rPr lang="da-DK" sz="2000" dirty="0"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Afrunding (5 min.)</a:t>
            </a:r>
          </a:p>
        </p:txBody>
      </p:sp>
    </p:spTree>
    <p:extLst>
      <p:ext uri="{BB962C8B-B14F-4D97-AF65-F5344CB8AC3E}">
        <p14:creationId xmlns:p14="http://schemas.microsoft.com/office/powerpoint/2010/main" val="34291946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71BE08-D060-4007-A6C5-7F890BEE1B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CB0D7D-50E0-39A1-934C-82C1439E3E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8815" y="537029"/>
            <a:ext cx="10814370" cy="6065855"/>
          </a:xfrm>
        </p:spPr>
        <p:txBody>
          <a:bodyPr anchor="ctr">
            <a:noAutofit/>
          </a:bodyPr>
          <a:lstStyle/>
          <a:p>
            <a:pPr marL="240030" indent="0">
              <a:lnSpc>
                <a:spcPct val="100000"/>
              </a:lnSpc>
              <a:spcAft>
                <a:spcPts val="600"/>
              </a:spcAft>
              <a:buNone/>
              <a:tabLst>
                <a:tab pos="3060065" algn="ctr"/>
                <a:tab pos="6120130" algn="r"/>
              </a:tabLst>
            </a:pPr>
            <a:r>
              <a:rPr lang="da-DK" sz="2400" b="1" dirty="0"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Formålet med dette kvalitetsnetværksmøde er at styrke arbejdet med ICPC-2  diagnosekodning, som er mere eller mindre nyt for os alle</a:t>
            </a:r>
          </a:p>
          <a:p>
            <a:pPr marL="240030" indent="0">
              <a:lnSpc>
                <a:spcPct val="100000"/>
              </a:lnSpc>
              <a:spcAft>
                <a:spcPts val="600"/>
              </a:spcAft>
              <a:buNone/>
              <a:tabLst>
                <a:tab pos="3060065" algn="ctr"/>
                <a:tab pos="6120130" algn="r"/>
              </a:tabLst>
            </a:pPr>
            <a:endParaRPr lang="da-DK" sz="2000" dirty="0">
              <a:latin typeface="+mn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40030" indent="0">
              <a:lnSpc>
                <a:spcPct val="100000"/>
              </a:lnSpc>
              <a:spcAft>
                <a:spcPts val="600"/>
              </a:spcAft>
              <a:buNone/>
              <a:tabLst>
                <a:tab pos="3060065" algn="ctr"/>
                <a:tab pos="6120130" algn="r"/>
              </a:tabLst>
            </a:pPr>
            <a:r>
              <a:rPr lang="da-DK" sz="2000" dirty="0"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I dag har vi særligt fokus på fælles refleksion og erfaringsudveksling om:</a:t>
            </a:r>
            <a:endParaRPr lang="da-DK" sz="2000" dirty="0">
              <a:effectLst/>
              <a:latin typeface="+mn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685800" indent="-445770">
              <a:lnSpc>
                <a:spcPct val="100000"/>
              </a:lnSpc>
              <a:spcAft>
                <a:spcPts val="600"/>
              </a:spcAft>
              <a:tabLst>
                <a:tab pos="3060065" algn="ctr"/>
                <a:tab pos="6120130" algn="r"/>
              </a:tabLst>
            </a:pPr>
            <a:r>
              <a:rPr lang="da-DK" sz="2000" dirty="0">
                <a:latin typeface="+mn-lt"/>
              </a:rPr>
              <a:t>Valg af korrekt og mest præcis diagnosekode</a:t>
            </a:r>
          </a:p>
          <a:p>
            <a:pPr marL="685800" indent="-445770">
              <a:lnSpc>
                <a:spcPct val="100000"/>
              </a:lnSpc>
              <a:spcAft>
                <a:spcPts val="600"/>
              </a:spcAft>
              <a:tabLst>
                <a:tab pos="3060065" algn="ctr"/>
                <a:tab pos="6120130" algn="r"/>
              </a:tabLst>
            </a:pPr>
            <a:r>
              <a:rPr lang="da-DK" sz="2000" dirty="0">
                <a:latin typeface="+mn-lt"/>
              </a:rPr>
              <a:t>Variationer i kodepraksis mellem klinikker og fysioterapeuter</a:t>
            </a:r>
          </a:p>
          <a:p>
            <a:pPr marL="685800" indent="-445770">
              <a:lnSpc>
                <a:spcPct val="100000"/>
              </a:lnSpc>
              <a:spcAft>
                <a:spcPts val="600"/>
              </a:spcAft>
              <a:tabLst>
                <a:tab pos="3060065" algn="ctr"/>
                <a:tab pos="6120130" algn="r"/>
              </a:tabLst>
            </a:pPr>
            <a:r>
              <a:rPr lang="da-DK" sz="2000" dirty="0">
                <a:latin typeface="+mn-lt"/>
              </a:rPr>
              <a:t>Sammenhæng mellem klinisk </a:t>
            </a:r>
            <a:r>
              <a:rPr lang="da-DK" sz="2000" dirty="0" err="1">
                <a:latin typeface="+mn-lt"/>
              </a:rPr>
              <a:t>ræsonnering</a:t>
            </a:r>
            <a:r>
              <a:rPr lang="da-DK" sz="2000" dirty="0">
                <a:latin typeface="+mn-lt"/>
              </a:rPr>
              <a:t> og valg af diagnosekode</a:t>
            </a:r>
          </a:p>
          <a:p>
            <a:pPr marL="685800" indent="-445770">
              <a:lnSpc>
                <a:spcPct val="100000"/>
              </a:lnSpc>
              <a:spcAft>
                <a:spcPts val="600"/>
              </a:spcAft>
              <a:tabLst>
                <a:tab pos="3060065" algn="ctr"/>
                <a:tab pos="6120130" algn="r"/>
              </a:tabLst>
            </a:pPr>
            <a:r>
              <a:rPr lang="da-DK" sz="2000" dirty="0">
                <a:latin typeface="+mn-lt"/>
              </a:rPr>
              <a:t>Ensartethed i kodningen</a:t>
            </a:r>
          </a:p>
          <a:p>
            <a:pPr marL="685800" indent="-445770">
              <a:lnSpc>
                <a:spcPct val="100000"/>
              </a:lnSpc>
              <a:spcAft>
                <a:spcPts val="600"/>
              </a:spcAft>
              <a:tabLst>
                <a:tab pos="3060065" algn="ctr"/>
                <a:tab pos="6120130" algn="r"/>
              </a:tabLst>
            </a:pPr>
            <a:r>
              <a:rPr lang="da-DK" sz="2000" dirty="0">
                <a:latin typeface="+mn-lt"/>
              </a:rPr>
              <a:t>Arbejdsgange og organisering i klinikken</a:t>
            </a:r>
          </a:p>
          <a:p>
            <a:pPr marL="685800" indent="-445770">
              <a:lnSpc>
                <a:spcPct val="100000"/>
              </a:lnSpc>
              <a:spcAft>
                <a:spcPts val="600"/>
              </a:spcAft>
              <a:tabLst>
                <a:tab pos="3060065" algn="ctr"/>
                <a:tab pos="6120130" algn="r"/>
              </a:tabLst>
            </a:pPr>
            <a:r>
              <a:rPr lang="da-DK" sz="2000" dirty="0">
                <a:latin typeface="+mn-lt"/>
              </a:rPr>
              <a:t>Ledelsesmæssig forankring og oplæring</a:t>
            </a:r>
          </a:p>
          <a:p>
            <a:pPr marL="685800" indent="-445770">
              <a:lnSpc>
                <a:spcPct val="100000"/>
              </a:lnSpc>
              <a:spcAft>
                <a:spcPts val="600"/>
              </a:spcAft>
              <a:tabLst>
                <a:tab pos="3060065" algn="ctr"/>
                <a:tab pos="6120130" algn="r"/>
              </a:tabLst>
            </a:pPr>
            <a:endParaRPr lang="da-DK" sz="2000" dirty="0">
              <a:latin typeface="+mn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8842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0A440D-B531-7D62-C361-6D889A4C09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6F3F1A-A1B8-C8D9-FFF1-60C7218C09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537029"/>
            <a:ext cx="3162748" cy="6320971"/>
          </a:xfrm>
        </p:spPr>
        <p:txBody>
          <a:bodyPr anchor="ctr">
            <a:noAutofit/>
          </a:bodyPr>
          <a:lstStyle/>
          <a:p>
            <a:pPr marL="240030" indent="0">
              <a:lnSpc>
                <a:spcPct val="100000"/>
              </a:lnSpc>
              <a:spcAft>
                <a:spcPts val="600"/>
              </a:spcAft>
              <a:buNone/>
              <a:tabLst>
                <a:tab pos="3060065" algn="ctr"/>
                <a:tab pos="6120130" algn="r"/>
              </a:tabLst>
            </a:pPr>
            <a:r>
              <a:rPr lang="da-DK" sz="2000" dirty="0"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Har I kigget på jeres diagnoserapporter?</a:t>
            </a:r>
          </a:p>
          <a:p>
            <a:pPr marL="240030" indent="0">
              <a:lnSpc>
                <a:spcPct val="100000"/>
              </a:lnSpc>
              <a:spcAft>
                <a:spcPts val="600"/>
              </a:spcAft>
              <a:buNone/>
              <a:tabLst>
                <a:tab pos="3060065" algn="ctr"/>
                <a:tab pos="6120130" algn="r"/>
              </a:tabLst>
            </a:pPr>
            <a:endParaRPr lang="da-DK" sz="2000" dirty="0">
              <a:latin typeface="+mn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685800" indent="-445770">
              <a:lnSpc>
                <a:spcPct val="100000"/>
              </a:lnSpc>
              <a:spcAft>
                <a:spcPts val="600"/>
              </a:spcAft>
              <a:tabLst>
                <a:tab pos="3060065" algn="ctr"/>
                <a:tab pos="6120130" algn="r"/>
              </a:tabLst>
            </a:pPr>
            <a:r>
              <a:rPr lang="da-DK" sz="2000" dirty="0"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Via sentinel-data.dk kan I se rapporter</a:t>
            </a:r>
          </a:p>
          <a:p>
            <a:pPr marL="240030" indent="0">
              <a:lnSpc>
                <a:spcPct val="100000"/>
              </a:lnSpc>
              <a:spcAft>
                <a:spcPts val="600"/>
              </a:spcAft>
              <a:buNone/>
              <a:tabLst>
                <a:tab pos="3060065" algn="ctr"/>
                <a:tab pos="6120130" algn="r"/>
              </a:tabLst>
            </a:pPr>
            <a:endParaRPr lang="da-DK" sz="1400" dirty="0">
              <a:latin typeface="+mn-lt"/>
            </a:endParaRPr>
          </a:p>
          <a:p>
            <a:pPr marL="240030" indent="0">
              <a:lnSpc>
                <a:spcPct val="100000"/>
              </a:lnSpc>
              <a:spcAft>
                <a:spcPts val="600"/>
              </a:spcAft>
              <a:buNone/>
              <a:tabLst>
                <a:tab pos="3060065" algn="ctr"/>
                <a:tab pos="6120130" algn="r"/>
              </a:tabLst>
            </a:pPr>
            <a:endParaRPr lang="da-DK" sz="1400" dirty="0">
              <a:latin typeface="+mn-lt"/>
            </a:endParaRPr>
          </a:p>
          <a:p>
            <a:pPr marL="240030" indent="0">
              <a:lnSpc>
                <a:spcPct val="100000"/>
              </a:lnSpc>
              <a:spcAft>
                <a:spcPts val="600"/>
              </a:spcAft>
              <a:buNone/>
              <a:tabLst>
                <a:tab pos="3060065" algn="ctr"/>
                <a:tab pos="6120130" algn="r"/>
              </a:tabLst>
            </a:pPr>
            <a:endParaRPr lang="da-DK" sz="1400" dirty="0">
              <a:latin typeface="+mn-lt"/>
            </a:endParaRPr>
          </a:p>
          <a:p>
            <a:pPr marL="240030" indent="0">
              <a:lnSpc>
                <a:spcPct val="100000"/>
              </a:lnSpc>
              <a:spcAft>
                <a:spcPts val="600"/>
              </a:spcAft>
              <a:buNone/>
              <a:tabLst>
                <a:tab pos="3060065" algn="ctr"/>
                <a:tab pos="6120130" algn="r"/>
              </a:tabLst>
            </a:pPr>
            <a:r>
              <a:rPr lang="da-DK" sz="1200" dirty="0">
                <a:latin typeface="+mn-lt"/>
              </a:rPr>
              <a:t>Dette er blot en demoversion </a:t>
            </a:r>
            <a:r>
              <a:rPr lang="da-DK" sz="1200">
                <a:latin typeface="+mn-lt"/>
              </a:rPr>
              <a:t>– rapporterne </a:t>
            </a:r>
            <a:r>
              <a:rPr lang="da-DK" sz="1200" dirty="0">
                <a:latin typeface="+mn-lt"/>
              </a:rPr>
              <a:t>kan se anderledes ud for jer.</a:t>
            </a:r>
            <a:endParaRPr lang="da-DK" sz="1800" dirty="0">
              <a:latin typeface="+mn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7BC280FF-FE5B-C4BC-5A83-4275D0B73E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6260" y="0"/>
            <a:ext cx="87557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6342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CAF43C-3318-9C6B-7F41-F15BE004B3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red check mark on a black background&#10;&#10;Description automatically generated">
            <a:extLst>
              <a:ext uri="{FF2B5EF4-FFF2-40B4-BE49-F238E27FC236}">
                <a16:creationId xmlns:a16="http://schemas.microsoft.com/office/drawing/2014/main" id="{E8C381BF-1A7F-422C-22EF-089CE5237A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5728" y="-178569"/>
            <a:ext cx="6536944" cy="729705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41DE5DB-D8C5-50CF-672E-3976387453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2782" y="746206"/>
            <a:ext cx="9144000" cy="2387600"/>
          </a:xfrm>
        </p:spPr>
        <p:txBody>
          <a:bodyPr>
            <a:normAutofit/>
          </a:bodyPr>
          <a:lstStyle/>
          <a:p>
            <a:r>
              <a:rPr lang="da-DK" sz="7200">
                <a:solidFill>
                  <a:schemeClr val="accent1"/>
                </a:solidFill>
                <a:latin typeface="+mj-lt"/>
                <a:ea typeface="Open Sans"/>
                <a:cs typeface="Open Sans"/>
              </a:rPr>
              <a:t>Diagnosekodning</a:t>
            </a:r>
            <a:br>
              <a:rPr lang="da-DK" sz="720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da-DK" sz="2200">
                <a:latin typeface="+mj-lt"/>
                <a:ea typeface="Open Sans"/>
                <a:cs typeface="Open Sans"/>
              </a:rPr>
              <a:t>- hvorfor  ?</a:t>
            </a:r>
            <a:endParaRPr lang="en-DK" sz="2200">
              <a:latin typeface="+mj-lt"/>
              <a:ea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11056091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C5BDB8-7970-564B-76A9-850D655865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28C5C7-31B7-22F1-F882-FF1E56D818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298"/>
            <a:ext cx="10515600" cy="974002"/>
          </a:xfrm>
        </p:spPr>
        <p:txBody>
          <a:bodyPr/>
          <a:lstStyle/>
          <a:p>
            <a:r>
              <a:rPr lang="da-DK" noProof="0">
                <a:latin typeface="+mj-lt"/>
                <a:ea typeface="Open Sans"/>
                <a:cs typeface="Open Sans"/>
              </a:rPr>
              <a:t>Hvorfor er det vigtigt at </a:t>
            </a:r>
            <a:r>
              <a:rPr lang="da-DK">
                <a:latin typeface="+mj-lt"/>
                <a:ea typeface="Open Sans"/>
                <a:cs typeface="Open Sans"/>
              </a:rPr>
              <a:t>diagnosekode?</a:t>
            </a:r>
            <a:endParaRPr lang="da-DK" noProof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D1DD29-7224-D6E2-87C8-6AF9A2BB3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430" y="1417320"/>
            <a:ext cx="10814370" cy="5203397"/>
          </a:xfrm>
        </p:spPr>
        <p:txBody>
          <a:bodyPr anchor="ctr">
            <a:noAutofit/>
          </a:bodyPr>
          <a:lstStyle/>
          <a:p>
            <a:pPr marL="239395" indent="0">
              <a:lnSpc>
                <a:spcPct val="100000"/>
              </a:lnSpc>
              <a:spcAft>
                <a:spcPts val="600"/>
              </a:spcAft>
              <a:buNone/>
              <a:tabLst>
                <a:tab pos="3060065" algn="ctr"/>
                <a:tab pos="6120130" algn="r"/>
              </a:tabLst>
            </a:pPr>
            <a:r>
              <a:rPr lang="da-DK" dirty="0">
                <a:latin typeface="+mn-lt"/>
                <a:ea typeface="Open Sans"/>
                <a:cs typeface="Open Sans"/>
              </a:rPr>
              <a:t>Diagnosekodning er en vigtig del af dit arbejde som praktiserende fysioterapeut</a:t>
            </a:r>
            <a:endParaRPr lang="en-US" dirty="0">
              <a:latin typeface="+mn-lt"/>
              <a:ea typeface="Open Sans"/>
              <a:cs typeface="Open Sans"/>
            </a:endParaRPr>
          </a:p>
          <a:p>
            <a:pPr marL="239395" indent="0">
              <a:lnSpc>
                <a:spcPct val="100000"/>
              </a:lnSpc>
              <a:spcAft>
                <a:spcPts val="600"/>
              </a:spcAft>
              <a:buNone/>
            </a:pPr>
            <a:endParaRPr lang="da-DK" dirty="0">
              <a:solidFill>
                <a:srgbClr val="003B57"/>
              </a:solidFill>
              <a:latin typeface="+mn-lt"/>
              <a:ea typeface="Open Sans"/>
              <a:cs typeface="Open Sans"/>
            </a:endParaRPr>
          </a:p>
          <a:p>
            <a:pPr marL="445770" indent="-445770">
              <a:lnSpc>
                <a:spcPct val="100000"/>
              </a:lnSpc>
              <a:buFont typeface="Wingdings"/>
              <a:buChar char="ü"/>
            </a:pPr>
            <a:r>
              <a:rPr lang="da-DK" dirty="0">
                <a:solidFill>
                  <a:srgbClr val="C00000"/>
                </a:solidFill>
                <a:latin typeface="+mn-lt"/>
                <a:ea typeface="Open Sans"/>
                <a:cs typeface="Open Sans"/>
              </a:rPr>
              <a:t>Styrket </a:t>
            </a:r>
            <a:r>
              <a:rPr lang="da-DK" dirty="0">
                <a:latin typeface="+mn-lt"/>
                <a:ea typeface="Open Sans"/>
                <a:cs typeface="Open Sans"/>
              </a:rPr>
              <a:t>faglighed </a:t>
            </a:r>
          </a:p>
          <a:p>
            <a:pPr marL="445770" indent="-445770">
              <a:lnSpc>
                <a:spcPct val="100000"/>
              </a:lnSpc>
              <a:buFont typeface="Wingdings"/>
              <a:buChar char="ü"/>
            </a:pPr>
            <a:r>
              <a:rPr lang="da-DK" dirty="0">
                <a:solidFill>
                  <a:srgbClr val="C00000"/>
                </a:solidFill>
                <a:latin typeface="+mn-lt"/>
                <a:ea typeface="Open Sans"/>
                <a:cs typeface="Open Sans"/>
              </a:rPr>
              <a:t>Lettere </a:t>
            </a:r>
            <a:r>
              <a:rPr lang="da-DK" dirty="0">
                <a:latin typeface="+mn-lt"/>
                <a:ea typeface="Open Sans"/>
                <a:cs typeface="Open Sans"/>
              </a:rPr>
              <a:t>samarbejde</a:t>
            </a:r>
            <a:endParaRPr lang="da-DK" dirty="0">
              <a:latin typeface="+mn-lt"/>
              <a:ea typeface="Open Sans" pitchFamily="2" charset="0"/>
              <a:cs typeface="Open Sans" pitchFamily="2" charset="0"/>
            </a:endParaRPr>
          </a:p>
          <a:p>
            <a:pPr marL="445770" indent="-445770">
              <a:lnSpc>
                <a:spcPct val="100000"/>
              </a:lnSpc>
              <a:buFont typeface="Wingdings"/>
              <a:buChar char="ü"/>
            </a:pPr>
            <a:r>
              <a:rPr lang="da-DK" dirty="0">
                <a:solidFill>
                  <a:srgbClr val="C00000"/>
                </a:solidFill>
                <a:latin typeface="+mn-lt"/>
                <a:ea typeface="Open Sans"/>
                <a:cs typeface="Open Sans"/>
              </a:rPr>
              <a:t>Bedre </a:t>
            </a:r>
            <a:r>
              <a:rPr lang="da-DK" dirty="0">
                <a:latin typeface="+mn-lt"/>
                <a:ea typeface="Open Sans"/>
                <a:cs typeface="Open Sans"/>
              </a:rPr>
              <a:t>patientforløb</a:t>
            </a:r>
          </a:p>
          <a:p>
            <a:pPr marL="445770" indent="-445770">
              <a:lnSpc>
                <a:spcPct val="100000"/>
              </a:lnSpc>
              <a:buFont typeface="Wingdings"/>
              <a:buChar char="ü"/>
            </a:pPr>
            <a:r>
              <a:rPr lang="da-DK" dirty="0">
                <a:solidFill>
                  <a:srgbClr val="C00000"/>
                </a:solidFill>
                <a:latin typeface="+mn-lt"/>
                <a:ea typeface="Open Sans"/>
                <a:cs typeface="Open Sans"/>
              </a:rPr>
              <a:t>Bedre </a:t>
            </a:r>
            <a:r>
              <a:rPr lang="da-DK" dirty="0">
                <a:latin typeface="+mn-lt"/>
                <a:ea typeface="Open Sans"/>
                <a:cs typeface="Open Sans"/>
              </a:rPr>
              <a:t>dokumentation</a:t>
            </a:r>
            <a:endParaRPr lang="da-DK" dirty="0">
              <a:latin typeface="+mn-lt"/>
              <a:ea typeface="Open Sans" pitchFamily="2" charset="0"/>
              <a:cs typeface="Open Sans" pitchFamily="2" charset="0"/>
            </a:endParaRPr>
          </a:p>
          <a:p>
            <a:pPr marL="445770" indent="-445770">
              <a:lnSpc>
                <a:spcPct val="100000"/>
              </a:lnSpc>
              <a:buFont typeface="Wingdings"/>
              <a:buChar char="ü"/>
            </a:pPr>
            <a:r>
              <a:rPr lang="da-DK" dirty="0">
                <a:solidFill>
                  <a:srgbClr val="C00000"/>
                </a:solidFill>
                <a:latin typeface="+mn-lt"/>
                <a:ea typeface="Open Sans"/>
                <a:cs typeface="Open Sans"/>
              </a:rPr>
              <a:t>Grundlag for </a:t>
            </a:r>
            <a:r>
              <a:rPr lang="da-DK" dirty="0">
                <a:latin typeface="+mn-lt"/>
                <a:ea typeface="Open Sans"/>
                <a:cs typeface="Open Sans"/>
              </a:rPr>
              <a:t>kvalitetsudvikling og sundhedspolitisk synlighed</a:t>
            </a:r>
            <a:endParaRPr lang="da-DK" dirty="0">
              <a:latin typeface="+mn-lt"/>
              <a:ea typeface="Open Sans" pitchFamily="2" charset="0"/>
              <a:cs typeface="Open 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0600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0FF0C9-1850-AE33-4F29-4E241883C0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480B40-8679-C876-9AD5-63A005F7C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298"/>
            <a:ext cx="10515600" cy="974002"/>
          </a:xfrm>
        </p:spPr>
        <p:txBody>
          <a:bodyPr/>
          <a:lstStyle/>
          <a:p>
            <a:r>
              <a:rPr lang="da-DK" noProof="0">
                <a:latin typeface="+mj-lt"/>
                <a:ea typeface="Open Sans"/>
                <a:cs typeface="Open Sans"/>
              </a:rPr>
              <a:t>Hvad får du ud af at </a:t>
            </a:r>
            <a:r>
              <a:rPr lang="da-DK">
                <a:latin typeface="+mj-lt"/>
                <a:ea typeface="Open Sans"/>
                <a:cs typeface="Open Sans"/>
              </a:rPr>
              <a:t>diagnosekode?</a:t>
            </a:r>
            <a:endParaRPr lang="da-DK" noProof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504BE6-999A-7DA2-3EEB-ED1EBD60FA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430" y="1417320"/>
            <a:ext cx="10814370" cy="5203397"/>
          </a:xfrm>
        </p:spPr>
        <p:txBody>
          <a:bodyPr anchor="ctr">
            <a:noAutofit/>
          </a:bodyPr>
          <a:lstStyle/>
          <a:p>
            <a:r>
              <a:rPr lang="da-DK">
                <a:latin typeface="+mn-lt"/>
              </a:rPr>
              <a:t>En lettere og mere struktureret hverdag</a:t>
            </a:r>
          </a:p>
          <a:p>
            <a:r>
              <a:rPr lang="da-DK">
                <a:latin typeface="+mn-lt"/>
              </a:rPr>
              <a:t>Bedre dokumentation af det arbejde, du allerede gør</a:t>
            </a:r>
          </a:p>
          <a:p>
            <a:r>
              <a:rPr lang="da-DK">
                <a:latin typeface="+mn-lt"/>
              </a:rPr>
              <a:t>Stærkere faglig profil og tydeligere klinisk </a:t>
            </a:r>
            <a:r>
              <a:rPr lang="da-DK" err="1">
                <a:latin typeface="+mn-lt"/>
              </a:rPr>
              <a:t>ræsonnering</a:t>
            </a:r>
            <a:endParaRPr lang="da-DK">
              <a:latin typeface="+mn-lt"/>
            </a:endParaRPr>
          </a:p>
          <a:p>
            <a:r>
              <a:rPr lang="da-DK">
                <a:latin typeface="+mn-lt"/>
              </a:rPr>
              <a:t>Smidigere samarbejde med andre faggrupper</a:t>
            </a:r>
          </a:p>
          <a:p>
            <a:r>
              <a:rPr lang="da-DK">
                <a:latin typeface="+mn-lt"/>
              </a:rPr>
              <a:t>Bedre overblik over dine patientgrupper</a:t>
            </a:r>
          </a:p>
          <a:p>
            <a:r>
              <a:rPr lang="da-DK">
                <a:latin typeface="+mn-lt"/>
              </a:rPr>
              <a:t>Mulighed for at bruge egne data til kvalitetsudvikling</a:t>
            </a:r>
          </a:p>
          <a:p>
            <a:r>
              <a:rPr lang="da-DK">
                <a:latin typeface="+mn-lt"/>
              </a:rPr>
              <a:t>Et fagligt fællesskab, hvor du kan lære af andres praksis</a:t>
            </a:r>
          </a:p>
        </p:txBody>
      </p:sp>
    </p:spTree>
    <p:extLst>
      <p:ext uri="{BB962C8B-B14F-4D97-AF65-F5344CB8AC3E}">
        <p14:creationId xmlns:p14="http://schemas.microsoft.com/office/powerpoint/2010/main" val="23141465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833AC2-F39C-CFEE-852D-1966A5DD2A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red check mark on a black background&#10;&#10;Description automatically generated">
            <a:extLst>
              <a:ext uri="{FF2B5EF4-FFF2-40B4-BE49-F238E27FC236}">
                <a16:creationId xmlns:a16="http://schemas.microsoft.com/office/drawing/2014/main" id="{26C6C75A-1226-8728-A731-EDF65A838C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5728" y="-178569"/>
            <a:ext cx="6536944" cy="729705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10984F9-4A11-A3CF-7171-FCAD73BEE6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9328" y="1285450"/>
            <a:ext cx="9144000" cy="2387600"/>
          </a:xfrm>
        </p:spPr>
        <p:txBody>
          <a:bodyPr>
            <a:normAutofit/>
          </a:bodyPr>
          <a:lstStyle/>
          <a:p>
            <a:r>
              <a:rPr lang="da-DK" sz="7200" dirty="0" err="1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Patientcasearbejde</a:t>
            </a:r>
            <a:br>
              <a:rPr lang="da-DK" sz="7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da-DK" sz="72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i mindre grupper</a:t>
            </a:r>
            <a:endParaRPr lang="en-DK" sz="72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61931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0CDBF6-7D65-4FCD-A8FF-EF94197D26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CD1488-0A95-828B-92FD-26382A6EB3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298"/>
            <a:ext cx="10515600" cy="974002"/>
          </a:xfrm>
        </p:spPr>
        <p:txBody>
          <a:bodyPr/>
          <a:lstStyle/>
          <a:p>
            <a:r>
              <a:rPr lang="da-DK" noProof="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Tidsramme for arbejdet med patientcases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DA6704-A5FC-A9FC-FB25-4DEA7DBB39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430" y="1977264"/>
            <a:ext cx="10814370" cy="2903471"/>
          </a:xfrm>
        </p:spPr>
        <p:txBody>
          <a:bodyPr anchor="ctr">
            <a:noAutofit/>
          </a:bodyPr>
          <a:lstStyle/>
          <a:p>
            <a:pPr marL="445770" indent="-445770">
              <a:lnSpc>
                <a:spcPct val="100000"/>
              </a:lnSpc>
              <a:buFont typeface="Wingdings"/>
              <a:buChar char="ü"/>
            </a:pPr>
            <a:r>
              <a:rPr lang="da-DK" sz="4000" dirty="0">
                <a:solidFill>
                  <a:srgbClr val="C00000"/>
                </a:solidFill>
                <a:latin typeface="+mn-lt"/>
                <a:ea typeface="Open Sans"/>
                <a:cs typeface="Open Sans"/>
              </a:rPr>
              <a:t>20 min. til </a:t>
            </a:r>
            <a:r>
              <a:rPr lang="da-DK" sz="4000" dirty="0">
                <a:latin typeface="+mn-lt"/>
                <a:ea typeface="Open Sans"/>
                <a:cs typeface="Open Sans"/>
              </a:rPr>
              <a:t>de første 2 patientcases</a:t>
            </a:r>
          </a:p>
          <a:p>
            <a:pPr marL="445770" indent="-445770">
              <a:lnSpc>
                <a:spcPct val="100000"/>
              </a:lnSpc>
              <a:buFont typeface="Wingdings"/>
              <a:buChar char="ü"/>
            </a:pPr>
            <a:r>
              <a:rPr lang="da-DK" sz="4000" dirty="0">
                <a:latin typeface="+mn-lt"/>
                <a:ea typeface="Open Sans"/>
                <a:cs typeface="Open Sans"/>
              </a:rPr>
              <a:t>20 min. til </a:t>
            </a:r>
            <a:r>
              <a:rPr lang="da-DK" sz="4000" dirty="0">
                <a:solidFill>
                  <a:srgbClr val="C00000"/>
                </a:solidFill>
                <a:latin typeface="+mn-lt"/>
                <a:ea typeface="Open Sans"/>
                <a:cs typeface="Open Sans"/>
              </a:rPr>
              <a:t>de næste 2 patientcases</a:t>
            </a:r>
          </a:p>
          <a:p>
            <a:pPr marL="445770" indent="-445770">
              <a:lnSpc>
                <a:spcPct val="100000"/>
              </a:lnSpc>
              <a:buFont typeface="Wingdings"/>
              <a:buChar char="ü"/>
            </a:pPr>
            <a:r>
              <a:rPr lang="da-DK" sz="4000" dirty="0">
                <a:solidFill>
                  <a:srgbClr val="C00000"/>
                </a:solidFill>
                <a:latin typeface="+mn-lt"/>
                <a:ea typeface="Open Sans"/>
                <a:cs typeface="Open Sans"/>
              </a:rPr>
              <a:t>5 min. </a:t>
            </a:r>
            <a:r>
              <a:rPr lang="da-DK" sz="4000" dirty="0">
                <a:latin typeface="+mn-lt"/>
                <a:ea typeface="Open Sans"/>
                <a:cs typeface="Open Sans"/>
              </a:rPr>
              <a:t>klargøring til plenum</a:t>
            </a:r>
            <a:endParaRPr lang="da-DK" sz="4000" dirty="0">
              <a:latin typeface="+mn-lt"/>
              <a:ea typeface="Open Sans" pitchFamily="2" charset="0"/>
              <a:cs typeface="Open 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45378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0225C7-61F6-364A-4190-2730274C1C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A662A4-2790-8677-63D2-DB0F67EDDA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298"/>
            <a:ext cx="10515600" cy="974002"/>
          </a:xfrm>
        </p:spPr>
        <p:txBody>
          <a:bodyPr>
            <a:normAutofit/>
          </a:bodyPr>
          <a:lstStyle/>
          <a:p>
            <a:r>
              <a:rPr lang="da-DK" sz="4000" dirty="0" err="1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Patientc</a:t>
            </a:r>
            <a:r>
              <a:rPr lang="da-DK" sz="4000" noProof="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ase 1 – Uspecifik </a:t>
            </a:r>
            <a:r>
              <a:rPr lang="da-DK" sz="4000" noProof="0" dirty="0" err="1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lænderygsmerte</a:t>
            </a:r>
            <a:endParaRPr lang="da-DK" sz="4000" noProof="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CEEC6E-8374-0396-BE28-A6C3CA6EB6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430" y="1618343"/>
            <a:ext cx="10814370" cy="4874359"/>
          </a:xfrm>
        </p:spPr>
        <p:txBody>
          <a:bodyPr anchor="ctr">
            <a:noAutofit/>
          </a:bodyPr>
          <a:lstStyle/>
          <a:p>
            <a:pPr marL="0" indent="0">
              <a:buNone/>
            </a:pPr>
            <a:r>
              <a:rPr lang="da-DK" sz="2400" b="1" dirty="0">
                <a:latin typeface="+mn-lt"/>
              </a:rPr>
              <a:t>Patient:</a:t>
            </a:r>
            <a:r>
              <a:rPr lang="da-DK" sz="2400" dirty="0">
                <a:latin typeface="+mn-lt"/>
              </a:rPr>
              <a:t> 42-årig kontoransat</a:t>
            </a:r>
            <a:br>
              <a:rPr lang="da-DK" sz="2400" dirty="0">
                <a:latin typeface="+mn-lt"/>
              </a:rPr>
            </a:br>
            <a:r>
              <a:rPr lang="da-DK" sz="2400" b="1" dirty="0">
                <a:latin typeface="+mn-lt"/>
              </a:rPr>
              <a:t>Problem:</a:t>
            </a:r>
            <a:r>
              <a:rPr lang="da-DK" sz="2400" dirty="0">
                <a:latin typeface="+mn-lt"/>
              </a:rPr>
              <a:t> Lænderygsmerter i 3 uger</a:t>
            </a:r>
            <a:br>
              <a:rPr lang="da-DK" sz="2400" dirty="0">
                <a:latin typeface="+mn-lt"/>
              </a:rPr>
            </a:br>
            <a:r>
              <a:rPr lang="da-DK" sz="2400" b="1" dirty="0">
                <a:latin typeface="+mn-lt"/>
              </a:rPr>
              <a:t>Ingen radikulære symptomer, intet traume</a:t>
            </a:r>
            <a:br>
              <a:rPr lang="da-DK" sz="2400" b="1" dirty="0">
                <a:latin typeface="+mn-lt"/>
              </a:rPr>
            </a:br>
            <a:r>
              <a:rPr lang="da-DK" sz="2400" b="1" dirty="0">
                <a:latin typeface="+mn-lt"/>
              </a:rPr>
              <a:t>Objektivt:</a:t>
            </a:r>
            <a:r>
              <a:rPr lang="da-DK" sz="2400" dirty="0">
                <a:latin typeface="+mn-lt"/>
              </a:rPr>
              <a:t> Bevægelsesindskrænkning, paravertebral ømhed</a:t>
            </a:r>
            <a:br>
              <a:rPr lang="da-DK" sz="2400" dirty="0">
                <a:latin typeface="+mn-lt"/>
              </a:rPr>
            </a:br>
            <a:r>
              <a:rPr lang="da-DK" sz="2400" b="1" dirty="0">
                <a:latin typeface="+mn-lt"/>
              </a:rPr>
              <a:t>Ingen røde flag</a:t>
            </a:r>
            <a:endParaRPr lang="da-DK" sz="2400" dirty="0">
              <a:latin typeface="+mn-lt"/>
            </a:endParaRPr>
          </a:p>
          <a:p>
            <a:pPr marL="0" indent="0">
              <a:buNone/>
            </a:pPr>
            <a:endParaRPr lang="da-DK" sz="2400" b="1" dirty="0">
              <a:latin typeface="+mn-lt"/>
            </a:endParaRPr>
          </a:p>
          <a:p>
            <a:pPr marL="0" indent="0">
              <a:buNone/>
            </a:pPr>
            <a:r>
              <a:rPr lang="da-DK" sz="2400" b="1" dirty="0">
                <a:latin typeface="+mn-lt"/>
              </a:rPr>
              <a:t>Drøfte:</a:t>
            </a:r>
            <a:endParaRPr lang="da-DK" sz="2400" dirty="0">
              <a:latin typeface="+mn-lt"/>
            </a:endParaRPr>
          </a:p>
          <a:p>
            <a:pPr lvl="0"/>
            <a:r>
              <a:rPr lang="da-DK" sz="2400" dirty="0">
                <a:latin typeface="+mn-lt"/>
              </a:rPr>
              <a:t>Skal der kodes symptom- eller specifik sygdomsdiagnose?</a:t>
            </a:r>
          </a:p>
          <a:p>
            <a:pPr lvl="0"/>
            <a:r>
              <a:rPr lang="da-DK" sz="2400" dirty="0">
                <a:latin typeface="+mn-lt"/>
              </a:rPr>
              <a:t>Hvilken ICPC-2 kode er mest præcis?</a:t>
            </a:r>
          </a:p>
          <a:p>
            <a:pPr lvl="0"/>
            <a:r>
              <a:rPr lang="da-DK" sz="2400" dirty="0">
                <a:latin typeface="+mn-lt"/>
              </a:rPr>
              <a:t>Ville kodningen ændre sig efter 6 uger?</a:t>
            </a:r>
          </a:p>
          <a:p>
            <a:pPr marL="0" indent="0">
              <a:lnSpc>
                <a:spcPct val="100000"/>
              </a:lnSpc>
              <a:buNone/>
            </a:pPr>
            <a:endParaRPr lang="da-DK" dirty="0">
              <a:latin typeface="+mn-lt"/>
              <a:ea typeface="Open Sans" pitchFamily="2" charset="0"/>
              <a:cs typeface="Open 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09543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3DA429-8A6F-766C-5528-646D28DB1C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6E0D62-3CBF-3E6B-2436-2554AD8A9A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298"/>
            <a:ext cx="10515600" cy="974002"/>
          </a:xfrm>
        </p:spPr>
        <p:txBody>
          <a:bodyPr>
            <a:noAutofit/>
          </a:bodyPr>
          <a:lstStyle/>
          <a:p>
            <a:r>
              <a:rPr lang="da-DK" sz="4000" dirty="0" err="1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Patientc</a:t>
            </a:r>
            <a:r>
              <a:rPr lang="da-DK" sz="4000" noProof="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ase 2 - </a:t>
            </a:r>
            <a:r>
              <a:rPr lang="da-DK" sz="4000" dirty="0">
                <a:latin typeface="+mj-lt"/>
              </a:rPr>
              <a:t>Skuldersmerter med mistanke om </a:t>
            </a:r>
            <a:r>
              <a:rPr lang="da-DK" sz="4000" dirty="0" err="1">
                <a:latin typeface="+mj-lt"/>
              </a:rPr>
              <a:t>subacromielt</a:t>
            </a:r>
            <a:r>
              <a:rPr lang="da-DK" sz="4000" dirty="0">
                <a:latin typeface="+mj-lt"/>
              </a:rPr>
              <a:t> smertesyndrom</a:t>
            </a:r>
            <a:r>
              <a:rPr lang="da-DK" sz="4000" noProof="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E1A89A-06B5-DBE2-3F69-54F0E33A44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430" y="1473200"/>
            <a:ext cx="10814370" cy="4874359"/>
          </a:xfrm>
        </p:spPr>
        <p:txBody>
          <a:bodyPr anchor="ctr">
            <a:noAutofit/>
          </a:bodyPr>
          <a:lstStyle/>
          <a:p>
            <a:pPr marL="0" indent="0">
              <a:buNone/>
            </a:pPr>
            <a:r>
              <a:rPr lang="da-DK" sz="2400" b="1" dirty="0">
                <a:latin typeface="+mn-lt"/>
              </a:rPr>
              <a:t>Patient:</a:t>
            </a:r>
            <a:r>
              <a:rPr lang="da-DK" sz="2400" dirty="0">
                <a:latin typeface="+mn-lt"/>
              </a:rPr>
              <a:t> 58-årig håndværker </a:t>
            </a:r>
            <a:br>
              <a:rPr lang="da-DK" sz="2400" dirty="0">
                <a:latin typeface="+mn-lt"/>
              </a:rPr>
            </a:br>
            <a:r>
              <a:rPr lang="da-DK" sz="2400" b="1" dirty="0">
                <a:latin typeface="+mn-lt"/>
              </a:rPr>
              <a:t>Problem:</a:t>
            </a:r>
            <a:r>
              <a:rPr lang="da-DK" sz="2400" dirty="0">
                <a:latin typeface="+mn-lt"/>
              </a:rPr>
              <a:t> Smerter ved elevation og natlige smerter</a:t>
            </a:r>
            <a:br>
              <a:rPr lang="da-DK" sz="2400" dirty="0">
                <a:latin typeface="+mn-lt"/>
              </a:rPr>
            </a:br>
            <a:r>
              <a:rPr lang="da-DK" sz="2400" b="1" dirty="0">
                <a:latin typeface="+mn-lt"/>
              </a:rPr>
              <a:t>Objektivt:</a:t>
            </a:r>
            <a:r>
              <a:rPr lang="da-DK" sz="2400" dirty="0">
                <a:latin typeface="+mn-lt"/>
              </a:rPr>
              <a:t> Positiv </a:t>
            </a:r>
            <a:r>
              <a:rPr lang="da-DK" sz="2400" dirty="0" err="1">
                <a:latin typeface="+mn-lt"/>
              </a:rPr>
              <a:t>impingement</a:t>
            </a:r>
            <a:r>
              <a:rPr lang="da-DK" sz="2400" dirty="0">
                <a:latin typeface="+mn-lt"/>
              </a:rPr>
              <a:t>-test</a:t>
            </a:r>
            <a:br>
              <a:rPr lang="da-DK" sz="2400" dirty="0">
                <a:latin typeface="+mn-lt"/>
              </a:rPr>
            </a:br>
            <a:r>
              <a:rPr lang="da-DK" sz="2400" b="1" dirty="0">
                <a:latin typeface="+mn-lt"/>
              </a:rPr>
              <a:t>Varighed:</a:t>
            </a:r>
            <a:r>
              <a:rPr lang="da-DK" sz="2400" dirty="0">
                <a:latin typeface="+mn-lt"/>
              </a:rPr>
              <a:t> 4 måneder</a:t>
            </a:r>
          </a:p>
          <a:p>
            <a:pPr marL="0" indent="0">
              <a:buNone/>
            </a:pPr>
            <a:endParaRPr lang="da-DK" sz="2400" b="1" dirty="0">
              <a:latin typeface="+mn-lt"/>
            </a:endParaRPr>
          </a:p>
          <a:p>
            <a:pPr marL="0" indent="0">
              <a:buNone/>
            </a:pPr>
            <a:r>
              <a:rPr lang="da-DK" sz="2400" b="1" dirty="0">
                <a:latin typeface="+mn-lt"/>
              </a:rPr>
              <a:t>Drøfte:</a:t>
            </a:r>
            <a:endParaRPr lang="da-DK" sz="2400" dirty="0">
              <a:latin typeface="+mn-lt"/>
            </a:endParaRPr>
          </a:p>
          <a:p>
            <a:pPr lvl="0"/>
            <a:r>
              <a:rPr lang="da-DK" sz="2400" dirty="0">
                <a:latin typeface="+mn-lt"/>
              </a:rPr>
              <a:t>Er der grundlag for en specifik sygdomsdiagnosekode?</a:t>
            </a:r>
          </a:p>
          <a:p>
            <a:pPr lvl="0"/>
            <a:r>
              <a:rPr lang="da-DK" sz="2400" dirty="0">
                <a:latin typeface="+mn-lt"/>
              </a:rPr>
              <a:t>Hvornår bør man vælge en mere generisk kode/en symptomdiagnose?</a:t>
            </a:r>
          </a:p>
          <a:p>
            <a:pPr lvl="0"/>
            <a:r>
              <a:rPr lang="da-DK" sz="2400" dirty="0">
                <a:latin typeface="+mn-lt"/>
              </a:rPr>
              <a:t>Hvilke faldgruber er der?</a:t>
            </a:r>
            <a:endParaRPr lang="da-DK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575009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E1ADA5-5750-F3DE-6CC3-FF786B146F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21F273-59AB-BB83-8A6B-EB1FB13C4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298"/>
            <a:ext cx="10515600" cy="974002"/>
          </a:xfrm>
        </p:spPr>
        <p:txBody>
          <a:bodyPr/>
          <a:lstStyle/>
          <a:p>
            <a:r>
              <a:rPr lang="da-DK" sz="4000" dirty="0" err="1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Patientc</a:t>
            </a:r>
            <a:r>
              <a:rPr lang="da-DK" sz="4000" noProof="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ase 3 – Knæsmerter hos ældre patient</a:t>
            </a:r>
            <a:r>
              <a:rPr lang="da-DK" noProof="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466F5C-BC61-72D1-0ABA-AE6DB4C8B3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430" y="1473200"/>
            <a:ext cx="10814370" cy="4874359"/>
          </a:xfrm>
        </p:spPr>
        <p:txBody>
          <a:bodyPr anchor="ctr">
            <a:noAutofit/>
          </a:bodyPr>
          <a:lstStyle/>
          <a:p>
            <a:pPr marL="0" indent="0">
              <a:buNone/>
            </a:pPr>
            <a:r>
              <a:rPr lang="da-DK" sz="2400" b="1" dirty="0">
                <a:latin typeface="+mn-lt"/>
              </a:rPr>
              <a:t>Patient:</a:t>
            </a:r>
            <a:r>
              <a:rPr lang="da-DK" sz="2400" dirty="0">
                <a:latin typeface="+mn-lt"/>
              </a:rPr>
              <a:t> 71 år</a:t>
            </a:r>
            <a:br>
              <a:rPr lang="da-DK" sz="2400" dirty="0">
                <a:latin typeface="+mn-lt"/>
              </a:rPr>
            </a:br>
            <a:r>
              <a:rPr lang="da-DK" sz="2400" b="1" dirty="0">
                <a:latin typeface="+mn-lt"/>
              </a:rPr>
              <a:t>Problem:</a:t>
            </a:r>
            <a:r>
              <a:rPr lang="da-DK" sz="2400" dirty="0">
                <a:latin typeface="+mn-lt"/>
              </a:rPr>
              <a:t> Tiltagende smerter i højre knæ</a:t>
            </a:r>
            <a:br>
              <a:rPr lang="da-DK" sz="2400" dirty="0">
                <a:latin typeface="+mn-lt"/>
              </a:rPr>
            </a:br>
            <a:r>
              <a:rPr lang="da-DK" sz="2400" b="1" dirty="0">
                <a:latin typeface="+mn-lt"/>
              </a:rPr>
              <a:t>Røntgen:</a:t>
            </a:r>
            <a:r>
              <a:rPr lang="da-DK" sz="2400" dirty="0">
                <a:latin typeface="+mn-lt"/>
              </a:rPr>
              <a:t> </a:t>
            </a:r>
            <a:r>
              <a:rPr lang="da-DK" sz="2400" dirty="0" err="1">
                <a:latin typeface="+mn-lt"/>
              </a:rPr>
              <a:t>Gonartrose</a:t>
            </a:r>
            <a:br>
              <a:rPr lang="da-DK" sz="2400" dirty="0">
                <a:latin typeface="+mn-lt"/>
              </a:rPr>
            </a:br>
            <a:r>
              <a:rPr lang="da-DK" sz="2400" b="1" dirty="0">
                <a:latin typeface="+mn-lt"/>
              </a:rPr>
              <a:t>Funktion:</a:t>
            </a:r>
            <a:r>
              <a:rPr lang="da-DK" sz="2400" dirty="0">
                <a:latin typeface="+mn-lt"/>
              </a:rPr>
              <a:t> Gangbesvær &gt; 500 m</a:t>
            </a:r>
          </a:p>
          <a:p>
            <a:pPr marL="0" indent="0">
              <a:buNone/>
            </a:pPr>
            <a:endParaRPr lang="da-DK" sz="2400" b="1" dirty="0">
              <a:latin typeface="+mn-lt"/>
            </a:endParaRPr>
          </a:p>
          <a:p>
            <a:pPr marL="0" indent="0">
              <a:buNone/>
            </a:pPr>
            <a:r>
              <a:rPr lang="da-DK" sz="2400" b="1" dirty="0">
                <a:latin typeface="+mn-lt"/>
              </a:rPr>
              <a:t>Drøfte:</a:t>
            </a:r>
            <a:endParaRPr lang="da-DK" sz="2400" dirty="0">
              <a:latin typeface="+mn-lt"/>
            </a:endParaRPr>
          </a:p>
          <a:p>
            <a:pPr lvl="0"/>
            <a:r>
              <a:rPr lang="da-DK" sz="2400" dirty="0">
                <a:latin typeface="+mn-lt"/>
              </a:rPr>
              <a:t>Skal der kodes på symptom eller verificeret sygdomsdiagnose?</a:t>
            </a:r>
          </a:p>
          <a:p>
            <a:pPr lvl="0"/>
            <a:r>
              <a:rPr lang="da-DK" sz="2400" dirty="0">
                <a:latin typeface="+mn-lt"/>
              </a:rPr>
              <a:t>Hvilken kode afspejler bedst klinisk realitet?</a:t>
            </a:r>
          </a:p>
          <a:p>
            <a:pPr lvl="0"/>
            <a:r>
              <a:rPr lang="da-DK" sz="2400" dirty="0">
                <a:latin typeface="+mn-lt"/>
              </a:rPr>
              <a:t>Hvad hvis røntgensvar ikke forelå?</a:t>
            </a:r>
          </a:p>
        </p:txBody>
      </p:sp>
    </p:spTree>
    <p:extLst>
      <p:ext uri="{BB962C8B-B14F-4D97-AF65-F5344CB8AC3E}">
        <p14:creationId xmlns:p14="http://schemas.microsoft.com/office/powerpoint/2010/main" val="32258898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1306C8-0274-B31E-BE69-68C4C596C7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BBF24-107B-501B-61E2-47961355B9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298"/>
            <a:ext cx="10515600" cy="974002"/>
          </a:xfrm>
        </p:spPr>
        <p:txBody>
          <a:bodyPr>
            <a:normAutofit fontScale="90000"/>
          </a:bodyPr>
          <a:lstStyle/>
          <a:p>
            <a:r>
              <a:rPr lang="da-DK" dirty="0" err="1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Patientc</a:t>
            </a:r>
            <a:r>
              <a:rPr lang="da-DK" noProof="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ase 4 – Kronisk nakkesmerte med psykosocial påvirkning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D22F57-ABF3-5769-1089-99BE42667B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430" y="1473200"/>
            <a:ext cx="10814370" cy="4874359"/>
          </a:xfrm>
        </p:spPr>
        <p:txBody>
          <a:bodyPr anchor="ctr">
            <a:noAutofit/>
          </a:bodyPr>
          <a:lstStyle/>
          <a:p>
            <a:pPr marL="0" indent="0">
              <a:buNone/>
            </a:pPr>
            <a:r>
              <a:rPr lang="da-DK" b="1" dirty="0"/>
              <a:t>Patient:</a:t>
            </a:r>
            <a:r>
              <a:rPr lang="da-DK" dirty="0"/>
              <a:t> 36 år</a:t>
            </a:r>
            <a:br>
              <a:rPr lang="da-DK" dirty="0"/>
            </a:br>
            <a:r>
              <a:rPr lang="da-DK" b="1" dirty="0"/>
              <a:t>Problem:</a:t>
            </a:r>
            <a:r>
              <a:rPr lang="da-DK" dirty="0"/>
              <a:t> Nakkesmerter i 1 år</a:t>
            </a:r>
            <a:br>
              <a:rPr lang="da-DK" dirty="0"/>
            </a:br>
            <a:r>
              <a:rPr lang="da-DK" b="1" dirty="0"/>
              <a:t>Psykosocial belastning/Stress jf. notat fra egen læge</a:t>
            </a:r>
            <a:br>
              <a:rPr lang="da-DK" dirty="0"/>
            </a:br>
            <a:r>
              <a:rPr lang="da-DK" b="1" dirty="0"/>
              <a:t>Ingen neurologiske udfald</a:t>
            </a:r>
            <a:endParaRPr lang="da-DK" dirty="0"/>
          </a:p>
          <a:p>
            <a:pPr marL="0" indent="0">
              <a:buNone/>
            </a:pPr>
            <a:endParaRPr lang="da-DK" b="1" dirty="0"/>
          </a:p>
          <a:p>
            <a:pPr marL="0" indent="0">
              <a:buNone/>
            </a:pPr>
            <a:r>
              <a:rPr lang="da-DK" b="1" dirty="0"/>
              <a:t>Drøfte:</a:t>
            </a:r>
            <a:endParaRPr lang="da-DK" dirty="0"/>
          </a:p>
          <a:p>
            <a:pPr lvl="0"/>
            <a:r>
              <a:rPr lang="da-DK" dirty="0"/>
              <a:t>Hvordan håndteres komorbiditet?</a:t>
            </a:r>
          </a:p>
          <a:p>
            <a:pPr lvl="0"/>
            <a:r>
              <a:rPr lang="da-DK" dirty="0"/>
              <a:t>Kodes kun hovedproblem?</a:t>
            </a:r>
          </a:p>
          <a:p>
            <a:pPr lvl="0"/>
            <a:r>
              <a:rPr lang="da-DK" dirty="0"/>
              <a:t>Har vi en fælles praksis i klinikken?</a:t>
            </a:r>
          </a:p>
        </p:txBody>
      </p:sp>
    </p:spTree>
    <p:extLst>
      <p:ext uri="{BB962C8B-B14F-4D97-AF65-F5344CB8AC3E}">
        <p14:creationId xmlns:p14="http://schemas.microsoft.com/office/powerpoint/2010/main" val="1575553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5DE354-D3FB-08A9-7E72-2E70ECF78D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red check mark on a black background&#10;&#10;Description automatically generated">
            <a:extLst>
              <a:ext uri="{FF2B5EF4-FFF2-40B4-BE49-F238E27FC236}">
                <a16:creationId xmlns:a16="http://schemas.microsoft.com/office/drawing/2014/main" id="{68073E6B-326C-7373-7E87-5A176B02D4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5728" y="-178569"/>
            <a:ext cx="6536944" cy="729705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0BBA2D6-D369-C153-B4A0-6F6031FE98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9328" y="1285450"/>
            <a:ext cx="9144000" cy="2387600"/>
          </a:xfrm>
        </p:spPr>
        <p:txBody>
          <a:bodyPr>
            <a:normAutofit/>
          </a:bodyPr>
          <a:lstStyle/>
          <a:p>
            <a:r>
              <a:rPr lang="da-DK" sz="720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Fælles</a:t>
            </a:r>
            <a:br>
              <a:rPr lang="da-DK" sz="720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da-DK" sz="720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opsamling </a:t>
            </a:r>
            <a:endParaRPr lang="en-DK" sz="720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8932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9406B0-7A44-FC4C-BF17-AF77D140DA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AF0373-EAF8-70F2-F901-2B45516D46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Bring </a:t>
            </a:r>
            <a:r>
              <a:rPr lang="da-DK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viden og erfaringer </a:t>
            </a:r>
            <a:r>
              <a:rPr lang="da-DK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i spil</a:t>
            </a:r>
            <a:endParaRPr lang="en-DK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DA7648-4A86-64D9-1688-85FFADFC65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592823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da-DK" sz="2400" dirty="0">
                <a:effectLst/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  <a:p>
            <a:pPr lvl="0"/>
            <a:r>
              <a:rPr lang="da-DK" dirty="0">
                <a:latin typeface="+mn-lt"/>
                <a:ea typeface="Open Sans" pitchFamily="2" charset="0"/>
                <a:cs typeface="Open Sans" pitchFamily="2" charset="0"/>
              </a:rPr>
              <a:t>Hvor opstod der eventuelt uenighed?</a:t>
            </a:r>
          </a:p>
          <a:p>
            <a:pPr lvl="0"/>
            <a:r>
              <a:rPr lang="da-DK" dirty="0">
                <a:latin typeface="+mn-lt"/>
                <a:ea typeface="Open Sans" pitchFamily="2" charset="0"/>
                <a:cs typeface="Open Sans" pitchFamily="2" charset="0"/>
              </a:rPr>
              <a:t>Var uenigheden faglig eller principiel?</a:t>
            </a:r>
          </a:p>
          <a:p>
            <a:pPr lvl="0"/>
            <a:r>
              <a:rPr lang="da-DK" dirty="0">
                <a:latin typeface="+mn-lt"/>
                <a:ea typeface="Open Sans" pitchFamily="2" charset="0"/>
                <a:cs typeface="Open Sans" pitchFamily="2" charset="0"/>
              </a:rPr>
              <a:t>Har vi behov for fælles kodningsprincipper?</a:t>
            </a:r>
            <a:endParaRPr lang="da-DK" dirty="0">
              <a:latin typeface="+mn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44016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4B2BD5-C335-8AD4-C02A-38C07D6281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red check mark on a black background&#10;&#10;Description automatically generated">
            <a:extLst>
              <a:ext uri="{FF2B5EF4-FFF2-40B4-BE49-F238E27FC236}">
                <a16:creationId xmlns:a16="http://schemas.microsoft.com/office/drawing/2014/main" id="{746512E9-48C9-FF34-FD1A-29C2F3727C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5728" y="-178569"/>
            <a:ext cx="6536944" cy="729705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EFB8DA3-7DBB-989C-FDA4-1FACF7AE04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3128" y="1305333"/>
            <a:ext cx="9385743" cy="4247333"/>
          </a:xfrm>
        </p:spPr>
        <p:txBody>
          <a:bodyPr>
            <a:normAutofit fontScale="90000"/>
          </a:bodyPr>
          <a:lstStyle/>
          <a:p>
            <a:r>
              <a:rPr lang="da-DK" sz="720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Pause </a:t>
            </a:r>
            <a:r>
              <a:rPr lang="da-DK" sz="720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  <a:sym typeface="Wingdings" panose="05000000000000000000" pitchFamily="2" charset="2"/>
              </a:rPr>
              <a:t>– </a:t>
            </a:r>
            <a:r>
              <a:rPr lang="da-DK">
                <a:latin typeface="+mj-lt"/>
                <a:ea typeface="Open Sans" panose="020B0606030504020204" pitchFamily="34" charset="0"/>
                <a:cs typeface="Open Sans" panose="020B0606030504020204" pitchFamily="34" charset="0"/>
                <a:sym typeface="Wingdings" panose="05000000000000000000" pitchFamily="2" charset="2"/>
              </a:rPr>
              <a:t>vi mødes igen</a:t>
            </a:r>
            <a:br>
              <a:rPr lang="da-DK">
                <a:latin typeface="+mj-lt"/>
                <a:ea typeface="Open Sans" panose="020B0606030504020204" pitchFamily="34" charset="0"/>
                <a:cs typeface="Open Sans" panose="020B0606030504020204" pitchFamily="34" charset="0"/>
                <a:sym typeface="Wingdings" panose="05000000000000000000" pitchFamily="2" charset="2"/>
              </a:rPr>
            </a:br>
            <a:r>
              <a:rPr lang="da-DK">
                <a:latin typeface="+mj-lt"/>
                <a:ea typeface="Open Sans" panose="020B0606030504020204" pitchFamily="34" charset="0"/>
                <a:cs typeface="Open Sans" panose="020B0606030504020204" pitchFamily="34" charset="0"/>
                <a:sym typeface="Wingdings" panose="05000000000000000000" pitchFamily="2" charset="2"/>
              </a:rPr>
              <a:t>klokken [XX]</a:t>
            </a:r>
            <a:br>
              <a:rPr lang="da-DK" sz="720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</a:br>
            <a:br>
              <a:rPr lang="da-DK" sz="720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da-DK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Husk at </a:t>
            </a:r>
            <a:r>
              <a:rPr lang="da-DK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underskrive deltagerlisten</a:t>
            </a:r>
            <a:endParaRPr lang="en-DK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32163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E2F428-4A46-C683-99E4-F4E2DFD55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red check mark on a black background&#10;&#10;Description automatically generated">
            <a:extLst>
              <a:ext uri="{FF2B5EF4-FFF2-40B4-BE49-F238E27FC236}">
                <a16:creationId xmlns:a16="http://schemas.microsoft.com/office/drawing/2014/main" id="{9F2ED90D-3746-FD66-4EE8-5234B975F9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5728" y="-178569"/>
            <a:ext cx="6536944" cy="729705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1B0A3C8-CA26-D73F-B39B-CA0AC05ABE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9328" y="1285450"/>
            <a:ext cx="9144000" cy="2387600"/>
          </a:xfrm>
        </p:spPr>
        <p:txBody>
          <a:bodyPr>
            <a:normAutofit/>
          </a:bodyPr>
          <a:lstStyle/>
          <a:p>
            <a:r>
              <a:rPr lang="da-DK" sz="720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Arbejdsgange og </a:t>
            </a:r>
            <a:br>
              <a:rPr lang="da-DK" sz="720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da-DK" sz="720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organisering </a:t>
            </a:r>
            <a:endParaRPr lang="en-DK" sz="720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59933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B8B9CA-7D0D-27DB-FF12-89666AD973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6CF607-B946-100F-33BD-80A5B77B48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Drøfte</a:t>
            </a:r>
            <a:r>
              <a:rPr lang="da-DK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i mindre grupper</a:t>
            </a:r>
            <a:endParaRPr lang="en-DK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C4BDCC-2C69-E948-4D12-CD932B6EB4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592823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da-DK" sz="2400">
                <a:effectLst/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  <a:p>
            <a:pPr lvl="0"/>
            <a:r>
              <a:rPr lang="da-DK">
                <a:latin typeface="+mn-lt"/>
                <a:ea typeface="Open Sans" pitchFamily="2" charset="0"/>
                <a:cs typeface="Open Sans" pitchFamily="2" charset="0"/>
              </a:rPr>
              <a:t>Hvornår kodes der i forløb?</a:t>
            </a:r>
          </a:p>
          <a:p>
            <a:pPr lvl="0"/>
            <a:r>
              <a:rPr lang="da-DK">
                <a:latin typeface="+mn-lt"/>
                <a:ea typeface="Open Sans" pitchFamily="2" charset="0"/>
                <a:cs typeface="Open Sans" pitchFamily="2" charset="0"/>
              </a:rPr>
              <a:t>Har I en skriftlig instruks?</a:t>
            </a:r>
          </a:p>
          <a:p>
            <a:pPr lvl="0"/>
            <a:r>
              <a:rPr lang="da-DK">
                <a:latin typeface="+mn-lt"/>
                <a:ea typeface="Open Sans" pitchFamily="2" charset="0"/>
                <a:cs typeface="Open Sans" pitchFamily="2" charset="0"/>
              </a:rPr>
              <a:t>Hvem har ansvar for opfølgning?</a:t>
            </a:r>
          </a:p>
          <a:p>
            <a:pPr lvl="0"/>
            <a:endParaRPr lang="da-DK">
              <a:latin typeface="+mn-lt"/>
              <a:ea typeface="Open Sans" pitchFamily="2" charset="0"/>
              <a:cs typeface="Open Sans" pitchFamily="2" charset="0"/>
            </a:endParaRPr>
          </a:p>
          <a:p>
            <a:pPr lvl="0"/>
            <a:r>
              <a:rPr lang="da-DK">
                <a:latin typeface="+mn-lt"/>
                <a:ea typeface="Open Sans" pitchFamily="2" charset="0"/>
                <a:cs typeface="Open Sans" pitchFamily="2" charset="0"/>
              </a:rPr>
              <a:t>Formuler én styrke i egen klinik og ét forbedringspunkt</a:t>
            </a:r>
            <a:endParaRPr lang="da-DK">
              <a:latin typeface="+mn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7248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F56F18-9112-5856-F706-3B60996269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red check mark on a black background&#10;&#10;Description automatically generated">
            <a:extLst>
              <a:ext uri="{FF2B5EF4-FFF2-40B4-BE49-F238E27FC236}">
                <a16:creationId xmlns:a16="http://schemas.microsoft.com/office/drawing/2014/main" id="{6A861BC6-E3B8-E365-5FBA-E5351ED7EA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5728" y="-178569"/>
            <a:ext cx="6536944" cy="729705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3A31DCA-02A0-AECD-2502-2A072E592A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9328" y="1285450"/>
            <a:ext cx="9144000" cy="2387600"/>
          </a:xfrm>
        </p:spPr>
        <p:txBody>
          <a:bodyPr>
            <a:normAutofit/>
          </a:bodyPr>
          <a:lstStyle/>
          <a:p>
            <a:r>
              <a:rPr lang="da-DK" sz="7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Kvalitet og </a:t>
            </a:r>
            <a:br>
              <a:rPr lang="da-DK" sz="7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da-DK" sz="72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mini-audit </a:t>
            </a:r>
            <a:endParaRPr lang="en-DK" sz="72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38784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337FEA-8685-10C4-62C2-A8FA200B2C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CF9B8A-DD8D-76B5-6DE5-C0BAF29869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Gennemgang af </a:t>
            </a:r>
            <a:r>
              <a:rPr lang="da-DK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bilag 3</a:t>
            </a:r>
            <a:endParaRPr lang="en-DK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51641F-2436-3FCF-B0E8-1DAAECFD70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592823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da-DK" sz="2400" dirty="0">
                <a:effectLst/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  <a:p>
            <a:pPr lvl="0"/>
            <a:r>
              <a:rPr lang="da-DK" dirty="0">
                <a:latin typeface="+mn-lt"/>
                <a:ea typeface="Open Sans" pitchFamily="2" charset="0"/>
                <a:cs typeface="Open Sans" pitchFamily="2" charset="0"/>
              </a:rPr>
              <a:t>Har I tidligere lavet audit?</a:t>
            </a:r>
          </a:p>
          <a:p>
            <a:pPr lvl="0"/>
            <a:r>
              <a:rPr lang="da-DK" dirty="0">
                <a:latin typeface="+mn-lt"/>
                <a:ea typeface="Open Sans" pitchFamily="2" charset="0"/>
                <a:cs typeface="Open Sans" pitchFamily="2" charset="0"/>
              </a:rPr>
              <a:t>Hvad ville være et realistisk kvalitetsmål?</a:t>
            </a:r>
          </a:p>
          <a:p>
            <a:pPr lvl="0"/>
            <a:endParaRPr lang="da-DK" dirty="0">
              <a:latin typeface="+mn-lt"/>
              <a:ea typeface="Open Sans" pitchFamily="2" charset="0"/>
              <a:cs typeface="Open Sans" pitchFamily="2" charset="0"/>
            </a:endParaRPr>
          </a:p>
          <a:p>
            <a:pPr lvl="0"/>
            <a:r>
              <a:rPr lang="da-DK" dirty="0">
                <a:latin typeface="+mn-lt"/>
                <a:ea typeface="Open Sans" pitchFamily="2" charset="0"/>
                <a:cs typeface="Open Sans" pitchFamily="2" charset="0"/>
              </a:rPr>
              <a:t>Drøfte: </a:t>
            </a:r>
          </a:p>
          <a:p>
            <a:pPr lvl="1"/>
            <a:r>
              <a:rPr lang="da-DK" sz="2800" dirty="0">
                <a:latin typeface="+mn-lt"/>
                <a:ea typeface="Open Sans" pitchFamily="2" charset="0"/>
                <a:cs typeface="Open Sans" pitchFamily="2" charset="0"/>
              </a:rPr>
              <a:t>Årlig audit?</a:t>
            </a:r>
          </a:p>
          <a:p>
            <a:pPr lvl="1"/>
            <a:r>
              <a:rPr lang="da-DK" sz="2800" dirty="0">
                <a:latin typeface="+mn-lt"/>
                <a:ea typeface="Open Sans" pitchFamily="2" charset="0"/>
                <a:cs typeface="Open Sans" pitchFamily="2" charset="0"/>
              </a:rPr>
              <a:t>Fast punkt på personalemøder?</a:t>
            </a:r>
          </a:p>
          <a:p>
            <a:pPr lvl="1"/>
            <a:r>
              <a:rPr lang="da-DK" sz="2800" dirty="0">
                <a:latin typeface="+mn-lt"/>
                <a:ea typeface="Open Sans" pitchFamily="2" charset="0"/>
                <a:cs typeface="Open Sans" pitchFamily="2" charset="0"/>
              </a:rPr>
              <a:t>Brug af data fra Sentinel?</a:t>
            </a:r>
            <a:endParaRPr lang="da-DK" sz="2800" dirty="0">
              <a:latin typeface="+mn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58063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E2F428-4A46-C683-99E4-F4E2DFD55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red check mark on a black background&#10;&#10;Description automatically generated">
            <a:extLst>
              <a:ext uri="{FF2B5EF4-FFF2-40B4-BE49-F238E27FC236}">
                <a16:creationId xmlns:a16="http://schemas.microsoft.com/office/drawing/2014/main" id="{9F2ED90D-3746-FD66-4EE8-5234B975F9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5728" y="-178569"/>
            <a:ext cx="6536944" cy="729705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1B0A3C8-CA26-D73F-B39B-CA0AC05ABE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9328" y="1285450"/>
            <a:ext cx="9144000" cy="2387600"/>
          </a:xfrm>
        </p:spPr>
        <p:txBody>
          <a:bodyPr>
            <a:normAutofit/>
          </a:bodyPr>
          <a:lstStyle/>
          <a:p>
            <a:r>
              <a:rPr lang="da-DK" sz="72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Hvordan følger </a:t>
            </a:r>
            <a:br>
              <a:rPr lang="da-DK" sz="72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da-DK" sz="72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du op?</a:t>
            </a:r>
            <a:endParaRPr lang="en-DK" sz="72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80608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42D352-26F6-C7B5-E69C-6083368B77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596B68-BF42-77DA-534C-03E1AC7C5C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640" y="1785769"/>
            <a:ext cx="10911160" cy="4899954"/>
          </a:xfrm>
        </p:spPr>
        <p:txBody>
          <a:bodyPr anchor="ctr">
            <a:noAutofit/>
          </a:bodyPr>
          <a:lstStyle/>
          <a:p>
            <a:pPr marL="445770" lvl="0" indent="-445770"/>
            <a:r>
              <a:rPr lang="da-DK" dirty="0">
                <a:latin typeface="+mn-lt"/>
              </a:rPr>
              <a:t>Hvad tager du særligt med hjem til klinikken?</a:t>
            </a:r>
            <a:endParaRPr lang="en-US" dirty="0">
              <a:latin typeface="+mn-lt"/>
            </a:endParaRPr>
          </a:p>
          <a:p>
            <a:pPr marL="445770" lvl="0" indent="-445770"/>
            <a:r>
              <a:rPr lang="da-DK" dirty="0">
                <a:latin typeface="+mn-lt"/>
              </a:rPr>
              <a:t>Hvilke tiltag vil du konkret tage, når du kommer hjem i klinikken? </a:t>
            </a:r>
          </a:p>
          <a:p>
            <a:pPr marL="445770" indent="-445770"/>
            <a:r>
              <a:rPr lang="da-DK" dirty="0">
                <a:latin typeface="+mn-lt"/>
              </a:rPr>
              <a:t>Har du fået nogle nye redskaber der kan hjælpe dig med god og fyldestgørende </a:t>
            </a:r>
            <a:r>
              <a:rPr lang="da-DK" dirty="0">
                <a:latin typeface="+mn-lt"/>
                <a:ea typeface="Open Sans"/>
                <a:cs typeface="Open Sans"/>
              </a:rPr>
              <a:t>diagnosekodning</a:t>
            </a:r>
            <a:r>
              <a:rPr lang="da-DK" dirty="0">
                <a:latin typeface="+mn-lt"/>
              </a:rPr>
              <a:t>?</a:t>
            </a:r>
          </a:p>
          <a:p>
            <a:pPr marL="445770" lvl="0" indent="-445770"/>
            <a:r>
              <a:rPr lang="da-DK" dirty="0">
                <a:latin typeface="+mn-lt"/>
              </a:rPr>
              <a:t>Hvordan vil du sikre at dine medarbejdere og kolleger bliver inkluderet i processen? </a:t>
            </a:r>
          </a:p>
          <a:p>
            <a:pPr marL="0" lvl="0" indent="0">
              <a:buNone/>
            </a:pPr>
            <a:endParaRPr lang="da-DK" dirty="0">
              <a:latin typeface="+mn-lt"/>
            </a:endParaRPr>
          </a:p>
          <a:p>
            <a:pPr marL="445770" indent="-445770"/>
            <a:r>
              <a:rPr lang="da-DK" dirty="0">
                <a:latin typeface="+mn-lt"/>
                <a:ea typeface="Open Sans" pitchFamily="2" charset="0"/>
                <a:cs typeface="Open Sans" pitchFamily="2" charset="0"/>
              </a:rPr>
              <a:t>Formuler én styrke i egen klinik og ét forbedringspunkt</a:t>
            </a:r>
            <a:endParaRPr lang="da-DK" sz="1800" dirty="0">
              <a:latin typeface="+mj-lt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584096E-7155-66EF-18F8-DC061DC0D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640" y="735496"/>
            <a:ext cx="9187460" cy="1197762"/>
          </a:xfrm>
        </p:spPr>
        <p:txBody>
          <a:bodyPr>
            <a:normAutofit fontScale="90000"/>
          </a:bodyPr>
          <a:lstStyle/>
          <a:p>
            <a:r>
              <a:rPr lang="da-DK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Overvejelser ift. </a:t>
            </a:r>
            <a:r>
              <a:rPr lang="da-DK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din implementeringsplan</a:t>
            </a:r>
            <a:endParaRPr lang="da-DK" dirty="0">
              <a:latin typeface="+mj-lt"/>
              <a:ea typeface="Open Sans" pitchFamily="2" charset="0"/>
              <a:cs typeface="Open 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65906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A04F7C-8C58-3B68-8AFD-A04A9D57F2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red check mark on a black background&#10;&#10;Description automatically generated">
            <a:extLst>
              <a:ext uri="{FF2B5EF4-FFF2-40B4-BE49-F238E27FC236}">
                <a16:creationId xmlns:a16="http://schemas.microsoft.com/office/drawing/2014/main" id="{B61434BF-7F07-0752-528A-7ABC7B2FE9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5728" y="-161096"/>
            <a:ext cx="6536944" cy="729705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B4807EB-C27F-E9C0-AE04-AC1F04F017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9328" y="1252876"/>
            <a:ext cx="8448261" cy="4088295"/>
          </a:xfrm>
        </p:spPr>
        <p:txBody>
          <a:bodyPr>
            <a:noAutofit/>
          </a:bodyPr>
          <a:lstStyle/>
          <a:p>
            <a:r>
              <a:rPr lang="da-DK" sz="54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 </a:t>
            </a:r>
            <a:br>
              <a:rPr lang="da-DK" sz="54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da-DK" sz="7200" dirty="0">
                <a:solidFill>
                  <a:schemeClr val="accent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Mål og </a:t>
            </a:r>
            <a:r>
              <a:rPr lang="da-DK" sz="7200" dirty="0"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forankring. </a:t>
            </a:r>
            <a:br>
              <a:rPr lang="da-DK" sz="7200" dirty="0"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</a:br>
            <a:br>
              <a:rPr lang="da-DK" sz="7200" dirty="0"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</a:br>
            <a:endParaRPr lang="en-DK" sz="54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83515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42D352-26F6-C7B5-E69C-6083368B77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596B68-BF42-77DA-534C-03E1AC7C5C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640" y="2323479"/>
            <a:ext cx="10911160" cy="2216248"/>
          </a:xfrm>
        </p:spPr>
        <p:txBody>
          <a:bodyPr anchor="ctr">
            <a:noAutofit/>
          </a:bodyPr>
          <a:lstStyle/>
          <a:p>
            <a:pPr marL="445770" lvl="0" indent="-445770"/>
            <a:r>
              <a:rPr lang="da-DK" sz="3600" dirty="0">
                <a:latin typeface="+mn-lt"/>
                <a:ea typeface="Open Sans" pitchFamily="2" charset="0"/>
                <a:cs typeface="Open Sans" pitchFamily="2" charset="0"/>
              </a:rPr>
              <a:t>Fortæl om din implementeringsplan</a:t>
            </a:r>
          </a:p>
          <a:p>
            <a:pPr marL="445770" lvl="0" indent="-445770"/>
            <a:r>
              <a:rPr lang="da-DK" sz="3600" dirty="0">
                <a:latin typeface="+mn-lt"/>
                <a:ea typeface="Open Sans" pitchFamily="2" charset="0"/>
                <a:cs typeface="Open Sans" pitchFamily="2" charset="0"/>
              </a:rPr>
              <a:t>Aftal at følge op på planen på næste møde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584096E-7155-66EF-18F8-DC061DC0D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640" y="735496"/>
            <a:ext cx="9187460" cy="1197762"/>
          </a:xfrm>
        </p:spPr>
        <p:txBody>
          <a:bodyPr>
            <a:normAutofit/>
          </a:bodyPr>
          <a:lstStyle/>
          <a:p>
            <a:r>
              <a:rPr lang="da-DK" dirty="0">
                <a:latin typeface="+mj-lt"/>
                <a:ea typeface="Open Sans" pitchFamily="2" charset="0"/>
                <a:cs typeface="Open Sans" pitchFamily="2" charset="0"/>
              </a:rPr>
              <a:t>Find en </a:t>
            </a:r>
            <a:r>
              <a:rPr lang="da-DK" dirty="0">
                <a:solidFill>
                  <a:schemeClr val="accent1"/>
                </a:solidFill>
                <a:latin typeface="+mj-lt"/>
                <a:ea typeface="Open Sans" pitchFamily="2" charset="0"/>
                <a:cs typeface="Open Sans" pitchFamily="2" charset="0"/>
              </a:rPr>
              <a:t>makker</a:t>
            </a:r>
          </a:p>
        </p:txBody>
      </p:sp>
    </p:spTree>
    <p:extLst>
      <p:ext uri="{BB962C8B-B14F-4D97-AF65-F5344CB8AC3E}">
        <p14:creationId xmlns:p14="http://schemas.microsoft.com/office/powerpoint/2010/main" val="21740988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575E20-E81F-FC83-4008-D01266885F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red check mark on a black background&#10;&#10;Description automatically generated">
            <a:extLst>
              <a:ext uri="{FF2B5EF4-FFF2-40B4-BE49-F238E27FC236}">
                <a16:creationId xmlns:a16="http://schemas.microsoft.com/office/drawing/2014/main" id="{523FDE5E-6586-38E7-2258-9E782BBACC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5728" y="-178569"/>
            <a:ext cx="6536944" cy="729705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599FE45-C350-7FB3-844D-9E01EF7009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78736" y="1082358"/>
            <a:ext cx="7513983" cy="2387600"/>
          </a:xfrm>
        </p:spPr>
        <p:txBody>
          <a:bodyPr>
            <a:noAutofit/>
          </a:bodyPr>
          <a:lstStyle/>
          <a:p>
            <a:pPr marL="685800">
              <a:lnSpc>
                <a:spcPct val="100000"/>
              </a:lnSpc>
              <a:spcAft>
                <a:spcPts val="600"/>
              </a:spcAft>
              <a:tabLst>
                <a:tab pos="3060065" algn="ctr"/>
                <a:tab pos="6120130" algn="r"/>
              </a:tabLst>
            </a:pPr>
            <a:r>
              <a:rPr lang="da-DK" sz="720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Afrunding</a:t>
            </a:r>
            <a:endParaRPr lang="da-DK" sz="720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38486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B5EF84-F74A-6203-5757-2F66791653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38219E-B8C2-0EBF-2582-846296FEB8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3408" y="1689020"/>
            <a:ext cx="10870391" cy="3398424"/>
          </a:xfrm>
        </p:spPr>
        <p:txBody>
          <a:bodyPr anchor="ctr">
            <a:noAutofit/>
          </a:bodyPr>
          <a:lstStyle/>
          <a:p>
            <a:pPr lvl="0"/>
            <a:r>
              <a:rPr lang="da-DK" sz="4000">
                <a:latin typeface="+mn-lt"/>
                <a:ea typeface="Open Sans" pitchFamily="2" charset="0"/>
                <a:cs typeface="Open Sans" pitchFamily="2" charset="0"/>
              </a:rPr>
              <a:t>Hvad var dagens vigtigste erkendelse?</a:t>
            </a:r>
          </a:p>
          <a:p>
            <a:pPr lvl="0"/>
            <a:r>
              <a:rPr lang="da-DK" sz="4000">
                <a:latin typeface="+mn-lt"/>
                <a:ea typeface="Open Sans" pitchFamily="2" charset="0"/>
                <a:cs typeface="Open Sans" pitchFamily="2" charset="0"/>
              </a:rPr>
              <a:t>Hvad vil have størst effekt i jeres klinik?</a:t>
            </a:r>
          </a:p>
        </p:txBody>
      </p:sp>
    </p:spTree>
    <p:extLst>
      <p:ext uri="{BB962C8B-B14F-4D97-AF65-F5344CB8AC3E}">
        <p14:creationId xmlns:p14="http://schemas.microsoft.com/office/powerpoint/2010/main" val="3649725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76EE61-D8F8-7D4C-B896-E2AD9161CB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red check mark on a black background&#10;&#10;Description automatically generated">
            <a:extLst>
              <a:ext uri="{FF2B5EF4-FFF2-40B4-BE49-F238E27FC236}">
                <a16:creationId xmlns:a16="http://schemas.microsoft.com/office/drawing/2014/main" id="{41C17502-87B1-899F-06C0-EB559A7595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5728" y="-178569"/>
            <a:ext cx="6536944" cy="729705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A809AB7-7F14-DD3A-D1F7-BFFBBC62D9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9328" y="1864350"/>
            <a:ext cx="9450905" cy="2387600"/>
          </a:xfrm>
        </p:spPr>
        <p:txBody>
          <a:bodyPr>
            <a:noAutofit/>
          </a:bodyPr>
          <a:lstStyle/>
          <a:p>
            <a:pPr marL="685800">
              <a:lnSpc>
                <a:spcPct val="100000"/>
              </a:lnSpc>
              <a:spcAft>
                <a:spcPts val="600"/>
              </a:spcAft>
              <a:tabLst>
                <a:tab pos="3060065" algn="ctr"/>
                <a:tab pos="6120130" algn="r"/>
              </a:tabLst>
            </a:pPr>
            <a:r>
              <a:rPr lang="da-DK" sz="5400">
                <a:solidFill>
                  <a:schemeClr val="accent1"/>
                </a:solidFill>
                <a:effectLst/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Næste møde </a:t>
            </a:r>
            <a:br>
              <a:rPr lang="da-DK" sz="540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da-DK" sz="540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H</a:t>
            </a:r>
            <a:r>
              <a:rPr lang="da-DK" sz="5400">
                <a:effectLst/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vornår og</a:t>
            </a:r>
            <a:br>
              <a:rPr lang="da-DK" sz="5400">
                <a:effectLst/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da-DK" sz="5400">
                <a:effectLst/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hvilket emne</a:t>
            </a:r>
            <a:r>
              <a:rPr lang="da-DK" sz="540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91753848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B1DE32-2E4F-0015-B042-30D32F1EEB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95C473-D22E-4FA7-34E2-4D9CF47864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3408" y="1689019"/>
            <a:ext cx="10870391" cy="4812365"/>
          </a:xfrm>
        </p:spPr>
        <p:txBody>
          <a:bodyPr anchor="ctr">
            <a:noAutofit/>
          </a:bodyPr>
          <a:lstStyle/>
          <a:p>
            <a:pPr lvl="0"/>
            <a:r>
              <a:rPr lang="da-DK">
                <a:latin typeface="+mn-lt"/>
              </a:rPr>
              <a:t>Næste møde er:</a:t>
            </a:r>
          </a:p>
          <a:p>
            <a:pPr lvl="0"/>
            <a:r>
              <a:rPr lang="da-DK">
                <a:latin typeface="+mn-lt"/>
              </a:rPr>
              <a:t>Emnet er: </a:t>
            </a:r>
          </a:p>
          <a:p>
            <a:pPr lvl="0"/>
            <a:r>
              <a:rPr lang="da-DK">
                <a:latin typeface="+mn-lt"/>
              </a:rPr>
              <a:t>Evt. beslutninger om forberedelse </a:t>
            </a:r>
          </a:p>
          <a:p>
            <a:pPr lvl="0"/>
            <a:r>
              <a:rPr lang="da-DK">
                <a:highlight>
                  <a:srgbClr val="FFFF00"/>
                </a:highlight>
                <a:latin typeface="+mn-lt"/>
              </a:rPr>
              <a:t>[XXX] </a:t>
            </a:r>
          </a:p>
          <a:p>
            <a:pPr lvl="0"/>
            <a:r>
              <a:rPr lang="da-DK">
                <a:latin typeface="+mn-lt"/>
              </a:rPr>
              <a:t>Årsplanen er:</a:t>
            </a:r>
          </a:p>
          <a:p>
            <a:pPr lvl="0"/>
            <a:r>
              <a:rPr lang="da-DK">
                <a:highlight>
                  <a:srgbClr val="FFFF00"/>
                </a:highlight>
                <a:latin typeface="+mn-lt"/>
              </a:rPr>
              <a:t>[XXX]  </a:t>
            </a:r>
          </a:p>
          <a:p>
            <a:pPr lvl="0"/>
            <a:endParaRPr lang="da-DK" sz="1800">
              <a:latin typeface="+mj-lt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4AE836E-C1C1-493D-99F0-B94D9FF487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59" y="361102"/>
            <a:ext cx="11050941" cy="1409456"/>
          </a:xfrm>
        </p:spPr>
        <p:txBody>
          <a:bodyPr>
            <a:normAutofit/>
          </a:bodyPr>
          <a:lstStyle/>
          <a:p>
            <a:r>
              <a:rPr lang="da-DK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Næste møde </a:t>
            </a:r>
            <a:r>
              <a:rPr lang="da-DK" dirty="0">
                <a:latin typeface="+mj-lt"/>
                <a:ea typeface="Open Sans" pitchFamily="2" charset="0"/>
                <a:cs typeface="Open Sans" pitchFamily="2" charset="0"/>
              </a:rPr>
              <a:t>og emne </a:t>
            </a:r>
            <a:r>
              <a:rPr lang="da-DK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/ årsplan</a:t>
            </a:r>
            <a:endParaRPr lang="da-DK" dirty="0">
              <a:latin typeface="+mj-lt"/>
              <a:ea typeface="Open Sans" pitchFamily="2" charset="0"/>
              <a:cs typeface="Open 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51735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642BC9-0AE2-4916-6606-37019AB79D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ack background with white text and red check mark&#10;&#10;Description automatically generated">
            <a:extLst>
              <a:ext uri="{FF2B5EF4-FFF2-40B4-BE49-F238E27FC236}">
                <a16:creationId xmlns:a16="http://schemas.microsoft.com/office/drawing/2014/main" id="{C4048B13-1ABE-7CD1-0324-77082541380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4187" r="18501"/>
          <a:stretch/>
        </p:blipFill>
        <p:spPr>
          <a:xfrm>
            <a:off x="0" y="2394125"/>
            <a:ext cx="4874859" cy="4073730"/>
          </a:xfrm>
          <a:prstGeom prst="rect">
            <a:avLst/>
          </a:prstGeom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66D61F9E-455C-02AD-20FB-71A1F0EFA93E}"/>
              </a:ext>
            </a:extLst>
          </p:cNvPr>
          <p:cNvSpPr txBox="1">
            <a:spLocks/>
          </p:cNvSpPr>
          <p:nvPr/>
        </p:nvSpPr>
        <p:spPr>
          <a:xfrm>
            <a:off x="3096768" y="5774933"/>
            <a:ext cx="3852672" cy="10830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bg1"/>
                </a:solidFill>
                <a:latin typeface="Neue Haas Unica W1G" panose="020B0504030206020203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2"/>
                </a:solidFill>
                <a:latin typeface="Neue Haas Unica W1G" panose="020B0504030206020203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2"/>
                </a:solidFill>
                <a:latin typeface="Neue Haas Unica W1G" panose="020B0504030206020203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2"/>
                </a:solidFill>
                <a:latin typeface="Neue Haas Unica W1G" panose="020B0504030206020203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2"/>
                </a:solidFill>
                <a:latin typeface="Neue Haas Unica W1G" panose="020B0504030206020203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ekm@fysio.dk</a:t>
            </a:r>
            <a:endParaRPr lang="en-DK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D15AB6F-B54C-CA68-3DF4-B26518F440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85945" y="1155359"/>
            <a:ext cx="7571035" cy="1832458"/>
          </a:xfrm>
        </p:spPr>
        <p:txBody>
          <a:bodyPr>
            <a:noAutofit/>
          </a:bodyPr>
          <a:lstStyle/>
          <a:p>
            <a:pPr marL="685800">
              <a:lnSpc>
                <a:spcPct val="100000"/>
              </a:lnSpc>
              <a:spcAft>
                <a:spcPts val="600"/>
              </a:spcAft>
              <a:tabLst>
                <a:tab pos="3060065" algn="ctr"/>
                <a:tab pos="6120130" algn="r"/>
              </a:tabLst>
            </a:pPr>
            <a:r>
              <a:rPr lang="da-DK" sz="660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Tak for i dag </a:t>
            </a:r>
            <a:r>
              <a:rPr lang="da-DK" sz="6600">
                <a:latin typeface="+mj-lt"/>
                <a:ea typeface="Open Sans" panose="020B0606030504020204" pitchFamily="34" charset="0"/>
                <a:cs typeface="Open Sans" panose="020B0606030504020204" pitchFamily="34" charset="0"/>
                <a:sym typeface="Wingdings" panose="05000000000000000000" pitchFamily="2" charset="2"/>
              </a:rPr>
              <a:t></a:t>
            </a:r>
            <a:endParaRPr lang="da-DK" sz="660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60294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Kvalitet &amp; Modernisering">
      <a:dk1>
        <a:srgbClr val="000000"/>
      </a:dk1>
      <a:lt1>
        <a:srgbClr val="FFFFFF"/>
      </a:lt1>
      <a:dk2>
        <a:srgbClr val="003B57"/>
      </a:dk2>
      <a:lt2>
        <a:srgbClr val="F1F5F7"/>
      </a:lt2>
      <a:accent1>
        <a:srgbClr val="B61C1B"/>
      </a:accent1>
      <a:accent2>
        <a:srgbClr val="E97132"/>
      </a:accent2>
      <a:accent3>
        <a:srgbClr val="73BFDC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Brugerdefineret 1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2800" kern="1200" spc="-120" baseline="0" noProof="0" dirty="0" smtClean="0">
            <a:solidFill>
              <a:schemeClr val="tx2"/>
            </a:solidFill>
            <a:latin typeface="Neue Haas Unica W1G" panose="020B0504030206020203" pitchFamily="34" charset="0"/>
            <a:ea typeface="+mj-ea"/>
            <a:cs typeface="+mj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244</TotalTime>
  <Words>1963</Words>
  <Application>Microsoft Office PowerPoint</Application>
  <PresentationFormat>Widescreen</PresentationFormat>
  <Paragraphs>251</Paragraphs>
  <Slides>29</Slides>
  <Notes>25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6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29</vt:i4>
      </vt:variant>
    </vt:vector>
  </HeadingPairs>
  <TitlesOfParts>
    <vt:vector size="36" baseType="lpstr">
      <vt:lpstr>Arial Black</vt:lpstr>
      <vt:lpstr>Wingdings</vt:lpstr>
      <vt:lpstr>Arial</vt:lpstr>
      <vt:lpstr>Open Sans</vt:lpstr>
      <vt:lpstr>Franklin Gothic Book</vt:lpstr>
      <vt:lpstr>Aptos</vt:lpstr>
      <vt:lpstr>Office Theme</vt:lpstr>
      <vt:lpstr>ICPC-2 diagnosekodning  i fysioterapipraksis   </vt:lpstr>
      <vt:lpstr>Dagsorden</vt:lpstr>
      <vt:lpstr>PowerPoint-præsentation</vt:lpstr>
      <vt:lpstr>PowerPoint-præsentation</vt:lpstr>
      <vt:lpstr>Diagnosekodning - hvorfor  ?</vt:lpstr>
      <vt:lpstr>Hvorfor er det vigtigt at diagnosekode?</vt:lpstr>
      <vt:lpstr>Hvad får du ud af at diagnosekode?</vt:lpstr>
      <vt:lpstr>Patientcasearbejde i mindre grupper</vt:lpstr>
      <vt:lpstr>Tidsramme for arbejdet med patientcases</vt:lpstr>
      <vt:lpstr>Patientcase 1 – Uspecifik lænderygsmerte</vt:lpstr>
      <vt:lpstr>Patientcase 2 - Skuldersmerter med mistanke om subacromielt smertesyndrom </vt:lpstr>
      <vt:lpstr>Patientcase 3 – Knæsmerter hos ældre patient </vt:lpstr>
      <vt:lpstr>Patientcase 4 – Kronisk nakkesmerte med psykosocial påvirkning </vt:lpstr>
      <vt:lpstr>Fælles opsamling </vt:lpstr>
      <vt:lpstr>Bring viden og erfaringer i spil</vt:lpstr>
      <vt:lpstr>Pause – vi mødes igen klokken [XX]  Husk at underskrive deltagerlisten</vt:lpstr>
      <vt:lpstr>Arbejdsgange og  organisering </vt:lpstr>
      <vt:lpstr>Drøfte i mindre grupper</vt:lpstr>
      <vt:lpstr>Kvalitet og  mini-audit </vt:lpstr>
      <vt:lpstr>Gennemgang af bilag 3</vt:lpstr>
      <vt:lpstr>Hvordan følger  du op?</vt:lpstr>
      <vt:lpstr>Overvejelser ift. din implementeringsplan</vt:lpstr>
      <vt:lpstr>   Mål og forankring.   </vt:lpstr>
      <vt:lpstr>Find en makker</vt:lpstr>
      <vt:lpstr>Afrunding</vt:lpstr>
      <vt:lpstr>PowerPoint-præsentation</vt:lpstr>
      <vt:lpstr>Næste møde  Hvornår og hvilket emne?</vt:lpstr>
      <vt:lpstr>Næste møde og emne / årsplan</vt:lpstr>
      <vt:lpstr>Tak for i dag 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Jeres første  kvalitetsnetværksmøde</dc:title>
  <dc:subject/>
  <dc:creator>Toby Orton</dc:creator>
  <cp:keywords/>
  <dc:description/>
  <cp:lastModifiedBy>Fritze Flink</cp:lastModifiedBy>
  <cp:revision>1</cp:revision>
  <dcterms:created xsi:type="dcterms:W3CDTF">2024-10-15T12:12:35Z</dcterms:created>
  <dcterms:modified xsi:type="dcterms:W3CDTF">2026-10-14T10:33:57Z</dcterms:modified>
  <cp:category/>
</cp:coreProperties>
</file>